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9" r:id="rId2"/>
    <p:sldId id="260" r:id="rId3"/>
    <p:sldId id="261" r:id="rId4"/>
    <p:sldId id="301" r:id="rId5"/>
    <p:sldId id="262" r:id="rId6"/>
    <p:sldId id="264" r:id="rId7"/>
    <p:sldId id="265" r:id="rId8"/>
    <p:sldId id="266" r:id="rId9"/>
    <p:sldId id="267" r:id="rId10"/>
    <p:sldId id="276" r:id="rId11"/>
    <p:sldId id="277" r:id="rId12"/>
    <p:sldId id="268" r:id="rId13"/>
    <p:sldId id="269" r:id="rId14"/>
    <p:sldId id="273" r:id="rId15"/>
    <p:sldId id="274" r:id="rId16"/>
    <p:sldId id="278" r:id="rId17"/>
    <p:sldId id="279" r:id="rId18"/>
    <p:sldId id="272" r:id="rId19"/>
    <p:sldId id="275" r:id="rId20"/>
    <p:sldId id="280" r:id="rId21"/>
    <p:sldId id="281" r:id="rId22"/>
    <p:sldId id="282" r:id="rId23"/>
    <p:sldId id="283" r:id="rId24"/>
    <p:sldId id="350" r:id="rId25"/>
    <p:sldId id="351" r:id="rId26"/>
    <p:sldId id="284" r:id="rId27"/>
    <p:sldId id="285" r:id="rId28"/>
    <p:sldId id="286" r:id="rId29"/>
    <p:sldId id="287" r:id="rId30"/>
    <p:sldId id="302" r:id="rId31"/>
    <p:sldId id="307" r:id="rId32"/>
    <p:sldId id="288" r:id="rId33"/>
    <p:sldId id="304" r:id="rId34"/>
    <p:sldId id="289" r:id="rId35"/>
    <p:sldId id="306" r:id="rId36"/>
    <p:sldId id="291" r:id="rId37"/>
    <p:sldId id="305" r:id="rId38"/>
    <p:sldId id="293" r:id="rId39"/>
    <p:sldId id="295" r:id="rId40"/>
    <p:sldId id="308" r:id="rId41"/>
    <p:sldId id="294" r:id="rId42"/>
    <p:sldId id="296" r:id="rId43"/>
    <p:sldId id="298" r:id="rId44"/>
    <p:sldId id="297" r:id="rId45"/>
    <p:sldId id="299" r:id="rId46"/>
    <p:sldId id="309" r:id="rId47"/>
    <p:sldId id="300" r:id="rId48"/>
    <p:sldId id="310" r:id="rId49"/>
    <p:sldId id="311" r:id="rId50"/>
    <p:sldId id="312" r:id="rId51"/>
    <p:sldId id="313" r:id="rId52"/>
    <p:sldId id="324" r:id="rId53"/>
    <p:sldId id="327" r:id="rId54"/>
    <p:sldId id="322" r:id="rId55"/>
    <p:sldId id="323" r:id="rId56"/>
    <p:sldId id="329" r:id="rId57"/>
    <p:sldId id="326" r:id="rId58"/>
    <p:sldId id="325" r:id="rId59"/>
    <p:sldId id="314" r:id="rId60"/>
    <p:sldId id="333" r:id="rId61"/>
    <p:sldId id="334" r:id="rId62"/>
    <p:sldId id="331" r:id="rId63"/>
    <p:sldId id="332" r:id="rId64"/>
    <p:sldId id="330" r:id="rId65"/>
    <p:sldId id="315" r:id="rId66"/>
    <p:sldId id="316" r:id="rId67"/>
    <p:sldId id="317" r:id="rId68"/>
    <p:sldId id="319" r:id="rId69"/>
    <p:sldId id="348" r:id="rId70"/>
    <p:sldId id="349" r:id="rId71"/>
    <p:sldId id="338" r:id="rId72"/>
    <p:sldId id="337" r:id="rId73"/>
    <p:sldId id="340" r:id="rId74"/>
    <p:sldId id="336" r:id="rId75"/>
    <p:sldId id="339" r:id="rId76"/>
    <p:sldId id="320"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88BAEE-C36E-4F47-BA6A-71A4A4640C72}" type="datetimeFigureOut">
              <a:rPr lang="en-US" smtClean="0"/>
              <a:t>11/20/2021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0CC456-CD56-4241-9C96-352AC103A6B8}" type="slidenum">
              <a:rPr lang="en-US" smtClean="0"/>
              <a:t>‹#›</a:t>
            </a:fld>
            <a:endParaRPr lang="en-US"/>
          </a:p>
        </p:txBody>
      </p:sp>
    </p:spTree>
    <p:extLst>
      <p:ext uri="{BB962C8B-B14F-4D97-AF65-F5344CB8AC3E}">
        <p14:creationId xmlns:p14="http://schemas.microsoft.com/office/powerpoint/2010/main" val="410487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0CC456-CD56-4241-9C96-352AC103A6B8}" type="slidenum">
              <a:rPr lang="en-US" smtClean="0"/>
              <a:t>1</a:t>
            </a:fld>
            <a:endParaRPr lang="en-US"/>
          </a:p>
        </p:txBody>
      </p:sp>
    </p:spTree>
    <p:extLst>
      <p:ext uri="{BB962C8B-B14F-4D97-AF65-F5344CB8AC3E}">
        <p14:creationId xmlns:p14="http://schemas.microsoft.com/office/powerpoint/2010/main" val="120403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C0FCD4-B3C9-4493-8B09-4D5BEAC0BCD6}" type="datetime1">
              <a:rPr lang="en-US" smtClean="0"/>
              <a:t>11/20/2021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206790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5828A0-B0B6-45FD-91D4-E762422C3770}" type="datetime1">
              <a:rPr lang="en-US" smtClean="0"/>
              <a:t>11/20/2021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413027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D6B834-8F5B-469E-AF81-3A24B3F44209}" type="datetime1">
              <a:rPr lang="en-US" smtClean="0"/>
              <a:t>11/20/2021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3140929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BA56DE-5D6A-49DC-B687-58C799F4CF13}" type="datetime1">
              <a:rPr lang="en-US" smtClean="0"/>
              <a:t>11/20/2021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216712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DB4E1C-FD9D-4A0B-8CA3-F65924DB5008}" type="datetime1">
              <a:rPr lang="en-US" smtClean="0"/>
              <a:t>11/20/2021</a:t>
            </a:fld>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94485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9FFF3A-B971-4F5C-90E1-68836E68FB3A}" type="datetime1">
              <a:rPr lang="en-US" smtClean="0"/>
              <a:t>11/20/2021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305688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36C392-8270-488C-A760-6CA8FD198C0C}" type="datetime1">
              <a:rPr lang="en-US" smtClean="0"/>
              <a:t>11/20/2021</a:t>
            </a:fld>
            <a:endParaRPr lang="en-US"/>
          </a:p>
        </p:txBody>
      </p:sp>
      <p:sp>
        <p:nvSpPr>
          <p:cNvPr id="8" name="Footer Placeholder 7"/>
          <p:cNvSpPr>
            <a:spLocks noGrp="1"/>
          </p:cNvSpPr>
          <p:nvPr>
            <p:ph type="ftr" sz="quarter" idx="11"/>
          </p:nvPr>
        </p:nvSpPr>
        <p:spPr/>
        <p:txBody>
          <a:bodyPr/>
          <a:lstStyle/>
          <a:p>
            <a:r>
              <a:rPr lang="en-US" smtClean="0"/>
              <a:t>Er. Jendi Bade Shrestha</a:t>
            </a:r>
            <a:endParaRPr lang="en-US"/>
          </a:p>
        </p:txBody>
      </p:sp>
      <p:sp>
        <p:nvSpPr>
          <p:cNvPr id="9" name="Slide Number Placeholder 8"/>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227903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9DFF6C-86CD-43FD-B93D-9AB28CC1E7EC}" type="datetime1">
              <a:rPr lang="en-US" smtClean="0"/>
              <a:t>11/20/2021</a:t>
            </a:fld>
            <a:endParaRPr lang="en-US"/>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48599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A791C-AC36-4AFC-8978-980B9B95399B}" type="datetime1">
              <a:rPr lang="en-US" smtClean="0"/>
              <a:t>11/20/2021</a:t>
            </a:fld>
            <a:endParaRPr lang="en-US"/>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105649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782CA5-F9DA-4025-9A30-E22499F291BE}" type="datetime1">
              <a:rPr lang="en-US" smtClean="0"/>
              <a:t>11/20/2021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99511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AC8262-7CA3-4E59-A583-C1A56D638ECD}" type="datetime1">
              <a:rPr lang="en-US" smtClean="0"/>
              <a:t>11/20/2021</a:t>
            </a:fld>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EFA6E869-1081-411C-AE09-8F3422A5DF0F}" type="slidenum">
              <a:rPr lang="en-US" smtClean="0"/>
              <a:t>‹#›</a:t>
            </a:fld>
            <a:endParaRPr lang="en-US"/>
          </a:p>
        </p:txBody>
      </p:sp>
    </p:spTree>
    <p:extLst>
      <p:ext uri="{BB962C8B-B14F-4D97-AF65-F5344CB8AC3E}">
        <p14:creationId xmlns:p14="http://schemas.microsoft.com/office/powerpoint/2010/main" val="356279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FC448-3004-43B0-A979-DC15E1766A69}" type="datetime1">
              <a:rPr lang="en-US" smtClean="0"/>
              <a:t>11/20/2021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Er. Jendi Bade Shrestha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6E869-1081-411C-AE09-8F3422A5DF0F}" type="slidenum">
              <a:rPr lang="en-US" smtClean="0"/>
              <a:t>‹#›</a:t>
            </a:fld>
            <a:endParaRPr lang="en-US"/>
          </a:p>
        </p:txBody>
      </p:sp>
    </p:spTree>
    <p:extLst>
      <p:ext uri="{BB962C8B-B14F-4D97-AF65-F5344CB8AC3E}">
        <p14:creationId xmlns:p14="http://schemas.microsoft.com/office/powerpoint/2010/main" val="3132089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lstStyle/>
          <a:p>
            <a:pPr marL="0" indent="0" algn="ctr">
              <a:buNone/>
            </a:pPr>
            <a:endParaRPr lang="en-US" sz="5400" b="1" dirty="0" smtClean="0">
              <a:solidFill>
                <a:srgbClr val="FF0000"/>
              </a:solidFill>
              <a:latin typeface="Bookman Old Style" pitchFamily="18" charset="0"/>
            </a:endParaRPr>
          </a:p>
          <a:p>
            <a:pPr marL="0" indent="0" algn="ctr">
              <a:buNone/>
            </a:pPr>
            <a:endParaRPr lang="en-US" sz="5400" b="1" dirty="0">
              <a:solidFill>
                <a:srgbClr val="FF0000"/>
              </a:solidFill>
              <a:latin typeface="Bookman Old Style" pitchFamily="18" charset="0"/>
            </a:endParaRPr>
          </a:p>
          <a:p>
            <a:pPr marL="0" indent="0" algn="ctr">
              <a:buNone/>
            </a:pPr>
            <a:r>
              <a:rPr lang="en-US" sz="5400" b="1" dirty="0" smtClean="0">
                <a:solidFill>
                  <a:srgbClr val="FF0000"/>
                </a:solidFill>
                <a:latin typeface="Bookman Old Style" pitchFamily="18" charset="0"/>
              </a:rPr>
              <a:t>Unit-7 </a:t>
            </a:r>
          </a:p>
          <a:p>
            <a:pPr marL="0" indent="0" algn="ctr">
              <a:buNone/>
            </a:pPr>
            <a:r>
              <a:rPr lang="en-US" sz="5400" b="1" dirty="0" smtClean="0">
                <a:solidFill>
                  <a:srgbClr val="FF0000"/>
                </a:solidFill>
                <a:latin typeface="Bookman Old Style" pitchFamily="18" charset="0"/>
              </a:rPr>
              <a:t>Searching and Hashing</a:t>
            </a:r>
          </a:p>
          <a:p>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1</a:t>
            </a:fld>
            <a:endParaRPr lang="en-US"/>
          </a:p>
        </p:txBody>
      </p:sp>
    </p:spTree>
    <p:extLst>
      <p:ext uri="{BB962C8B-B14F-4D97-AF65-F5344CB8AC3E}">
        <p14:creationId xmlns:p14="http://schemas.microsoft.com/office/powerpoint/2010/main" val="2536427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Autofit/>
          </a:bodyPr>
          <a:lstStyle/>
          <a:p>
            <a:pPr marL="0" indent="0">
              <a:buNone/>
            </a:pPr>
            <a:r>
              <a:rPr lang="en-US" sz="1400" b="1" dirty="0" smtClean="0">
                <a:solidFill>
                  <a:srgbClr val="FF0000"/>
                </a:solidFill>
              </a:rPr>
              <a:t>//</a:t>
            </a:r>
            <a:r>
              <a:rPr lang="en-US" sz="1400" b="1" dirty="0" smtClean="0">
                <a:solidFill>
                  <a:srgbClr val="00B050"/>
                </a:solidFill>
              </a:rPr>
              <a:t>METHOD 3:  </a:t>
            </a:r>
            <a:r>
              <a:rPr lang="en-US" sz="1400" b="1" dirty="0" smtClean="0">
                <a:solidFill>
                  <a:srgbClr val="FF0000"/>
                </a:solidFill>
              </a:rPr>
              <a:t>using </a:t>
            </a:r>
            <a:r>
              <a:rPr lang="en-US" sz="1400" b="1" dirty="0">
                <a:solidFill>
                  <a:srgbClr val="FF0000"/>
                </a:solidFill>
              </a:rPr>
              <a:t>only for loop no use of function</a:t>
            </a:r>
            <a:r>
              <a:rPr lang="en-US" sz="1400" b="1" dirty="0" smtClean="0">
                <a:solidFill>
                  <a:srgbClr val="FF0000"/>
                </a:solidFill>
              </a:rPr>
              <a:t>. (Seq2.cpp)</a:t>
            </a:r>
            <a:endParaRPr lang="en-US" sz="1400" b="1" dirty="0">
              <a:solidFill>
                <a:srgbClr val="FF0000"/>
              </a:solidFill>
            </a:endParaRPr>
          </a:p>
          <a:p>
            <a:pPr marL="0" indent="0">
              <a:buNone/>
            </a:pPr>
            <a:r>
              <a:rPr lang="en-US" sz="1400" dirty="0" smtClean="0"/>
              <a:t>void </a:t>
            </a:r>
            <a:r>
              <a:rPr lang="en-US" sz="1400" dirty="0"/>
              <a:t>main()</a:t>
            </a:r>
          </a:p>
          <a:p>
            <a:pPr marL="0" indent="0">
              <a:buNone/>
            </a:pPr>
            <a:r>
              <a:rPr lang="en-US" sz="1400" dirty="0"/>
              <a:t>{</a:t>
            </a:r>
          </a:p>
          <a:p>
            <a:pPr marL="0" indent="0">
              <a:buNone/>
            </a:pPr>
            <a:r>
              <a:rPr lang="en-US" sz="1400" dirty="0"/>
              <a:t>    </a:t>
            </a:r>
            <a:r>
              <a:rPr lang="en-US" sz="1400" dirty="0" err="1"/>
              <a:t>int</a:t>
            </a:r>
            <a:r>
              <a:rPr lang="en-US" sz="1400" dirty="0"/>
              <a:t> i, n, target, a[20</a:t>
            </a:r>
            <a:r>
              <a:rPr lang="en-US" sz="1400" dirty="0" smtClean="0"/>
              <a:t>], found=0;</a:t>
            </a:r>
            <a:endParaRPr lang="en-US" sz="1400" dirty="0"/>
          </a:p>
          <a:p>
            <a:pPr marL="0" indent="0">
              <a:buNone/>
            </a:pPr>
            <a:r>
              <a:rPr lang="en-US" sz="1400" dirty="0"/>
              <a:t>    </a:t>
            </a:r>
            <a:r>
              <a:rPr lang="en-US" sz="1400" dirty="0" err="1"/>
              <a:t>printf</a:t>
            </a:r>
            <a:r>
              <a:rPr lang="en-US" sz="1400" dirty="0"/>
              <a:t>("Enter how many data you want to enter:\n");</a:t>
            </a:r>
          </a:p>
          <a:p>
            <a:pPr marL="0" indent="0">
              <a:buNone/>
            </a:pPr>
            <a:r>
              <a:rPr lang="en-US" sz="1400" dirty="0"/>
              <a:t>    </a:t>
            </a:r>
            <a:r>
              <a:rPr lang="en-US" sz="1400" dirty="0" err="1"/>
              <a:t>scanf</a:t>
            </a:r>
            <a:r>
              <a:rPr lang="en-US" sz="1400" dirty="0"/>
              <a:t>("%d", &amp;n);</a:t>
            </a:r>
          </a:p>
          <a:p>
            <a:pPr marL="0" indent="0">
              <a:buNone/>
            </a:pPr>
            <a:r>
              <a:rPr lang="en-US" sz="1400" dirty="0"/>
              <a:t>    </a:t>
            </a:r>
            <a:r>
              <a:rPr lang="en-US" sz="1400" dirty="0" err="1"/>
              <a:t>printf</a:t>
            </a:r>
            <a:r>
              <a:rPr lang="en-US" sz="1400" dirty="0"/>
              <a:t>("enter %d data:\</a:t>
            </a:r>
            <a:r>
              <a:rPr lang="en-US" sz="1400" dirty="0" err="1"/>
              <a:t>n",n</a:t>
            </a:r>
            <a:r>
              <a:rPr lang="en-US" sz="1400" dirty="0"/>
              <a:t>);</a:t>
            </a:r>
          </a:p>
          <a:p>
            <a:pPr marL="0" indent="0">
              <a:buNone/>
            </a:pPr>
            <a:r>
              <a:rPr lang="en-US" sz="1400" dirty="0"/>
              <a:t>    for (i = 0; i &lt; n; i++)</a:t>
            </a:r>
          </a:p>
          <a:p>
            <a:pPr marL="0" indent="0">
              <a:buNone/>
            </a:pPr>
            <a:r>
              <a:rPr lang="en-US" sz="1400" dirty="0"/>
              <a:t>    {</a:t>
            </a:r>
          </a:p>
          <a:p>
            <a:pPr marL="0" indent="0">
              <a:buNone/>
            </a:pPr>
            <a:r>
              <a:rPr lang="en-US" sz="1400" dirty="0"/>
              <a:t>	</a:t>
            </a:r>
            <a:r>
              <a:rPr lang="en-US" sz="1400" dirty="0" err="1"/>
              <a:t>scanf</a:t>
            </a:r>
            <a:r>
              <a:rPr lang="en-US" sz="1400" dirty="0"/>
              <a:t>("%d", &amp;a[i]);</a:t>
            </a:r>
          </a:p>
          <a:p>
            <a:pPr marL="0" indent="0">
              <a:buNone/>
            </a:pPr>
            <a:r>
              <a:rPr lang="en-US" sz="1400" dirty="0"/>
              <a:t>    }</a:t>
            </a:r>
          </a:p>
          <a:p>
            <a:pPr marL="0" indent="0">
              <a:buNone/>
            </a:pPr>
            <a:r>
              <a:rPr lang="en-US" sz="1400" dirty="0"/>
              <a:t>    </a:t>
            </a:r>
            <a:r>
              <a:rPr lang="en-US" sz="1400" dirty="0" err="1"/>
              <a:t>printf</a:t>
            </a:r>
            <a:r>
              <a:rPr lang="en-US" sz="1400" dirty="0"/>
              <a:t>("Enter the data/element to be searched:");</a:t>
            </a:r>
          </a:p>
          <a:p>
            <a:pPr marL="0" indent="0">
              <a:buNone/>
            </a:pPr>
            <a:r>
              <a:rPr lang="en-US" sz="1400" dirty="0"/>
              <a:t>    </a:t>
            </a:r>
            <a:r>
              <a:rPr lang="en-US" sz="1400" dirty="0" err="1"/>
              <a:t>scanf</a:t>
            </a:r>
            <a:r>
              <a:rPr lang="en-US" sz="1400" dirty="0"/>
              <a:t>("%d", &amp;target);</a:t>
            </a:r>
          </a:p>
          <a:p>
            <a:pPr marL="0" indent="0">
              <a:buNone/>
            </a:pPr>
            <a:r>
              <a:rPr lang="en-US" sz="1400" dirty="0" smtClean="0"/>
              <a:t>    for(i=0</a:t>
            </a:r>
            <a:r>
              <a:rPr lang="en-US" sz="1400" dirty="0"/>
              <a:t>; i&lt;n; i++)</a:t>
            </a:r>
          </a:p>
          <a:p>
            <a:pPr marL="0" indent="0">
              <a:buNone/>
            </a:pPr>
            <a:r>
              <a:rPr lang="en-US" sz="1400" dirty="0"/>
              <a:t>    {</a:t>
            </a:r>
          </a:p>
          <a:p>
            <a:pPr marL="0" indent="0">
              <a:buNone/>
            </a:pPr>
            <a:r>
              <a:rPr lang="en-US" sz="1400" dirty="0"/>
              <a:t>	if(a[i] == target)</a:t>
            </a:r>
          </a:p>
          <a:p>
            <a:pPr marL="0" indent="0">
              <a:buNone/>
            </a:pPr>
            <a:r>
              <a:rPr lang="en-US" sz="1400" dirty="0"/>
              <a:t>	{</a:t>
            </a:r>
          </a:p>
          <a:p>
            <a:pPr marL="0" indent="0">
              <a:buNone/>
            </a:pPr>
            <a:r>
              <a:rPr lang="en-US" sz="1400" dirty="0"/>
              <a:t>		</a:t>
            </a:r>
            <a:r>
              <a:rPr lang="en-US" sz="1400" dirty="0" err="1"/>
              <a:t>printf</a:t>
            </a:r>
            <a:r>
              <a:rPr lang="en-US" sz="1400" dirty="0"/>
              <a:t>("element found in index %</a:t>
            </a:r>
            <a:r>
              <a:rPr lang="en-US" sz="1400" dirty="0" err="1"/>
              <a:t>d",i</a:t>
            </a:r>
            <a:r>
              <a:rPr lang="en-US" sz="1400" dirty="0"/>
              <a:t>);</a:t>
            </a:r>
          </a:p>
          <a:p>
            <a:pPr marL="0" indent="0">
              <a:buNone/>
            </a:pPr>
            <a:r>
              <a:rPr lang="en-US" sz="1400" dirty="0"/>
              <a:t>		found=1;</a:t>
            </a:r>
          </a:p>
          <a:p>
            <a:pPr marL="0" indent="0">
              <a:buNone/>
            </a:pPr>
            <a:r>
              <a:rPr lang="en-US" sz="1400" dirty="0"/>
              <a:t>		break;</a:t>
            </a:r>
          </a:p>
          <a:p>
            <a:pPr marL="0" indent="0">
              <a:buNone/>
            </a:pPr>
            <a:r>
              <a:rPr lang="en-US" sz="1400" dirty="0"/>
              <a:t>	}</a:t>
            </a:r>
          </a:p>
          <a:p>
            <a:pPr marL="0" indent="0">
              <a:buNone/>
            </a:pPr>
            <a:r>
              <a:rPr lang="en-US" sz="1400" dirty="0"/>
              <a:t>    }</a:t>
            </a:r>
          </a:p>
          <a:p>
            <a:pPr marL="0" indent="0">
              <a:buNone/>
            </a:pPr>
            <a:r>
              <a:rPr lang="en-US" sz="1400" dirty="0"/>
              <a:t>    if(found==0)</a:t>
            </a:r>
          </a:p>
          <a:p>
            <a:pPr marL="0" indent="0">
              <a:buNone/>
            </a:pPr>
            <a:r>
              <a:rPr lang="en-US" sz="1400" dirty="0"/>
              <a:t>	</a:t>
            </a:r>
            <a:r>
              <a:rPr lang="en-US" sz="1400" dirty="0" err="1"/>
              <a:t>printf</a:t>
            </a:r>
            <a:r>
              <a:rPr lang="en-US" sz="1400" dirty="0"/>
              <a:t>("data not found in an array.");</a:t>
            </a:r>
          </a:p>
          <a:p>
            <a:pPr marL="0" indent="0">
              <a:buNone/>
            </a:pPr>
            <a:r>
              <a:rPr lang="en-US" sz="1400" dirty="0" smtClean="0"/>
              <a:t>    </a:t>
            </a:r>
            <a:r>
              <a:rPr lang="en-US" sz="1400" dirty="0" err="1"/>
              <a:t>getch</a:t>
            </a:r>
            <a:r>
              <a:rPr lang="en-US" sz="1400" dirty="0"/>
              <a:t>();</a:t>
            </a:r>
          </a:p>
          <a:p>
            <a:pPr marL="0" indent="0">
              <a:buNone/>
            </a:pPr>
            <a:r>
              <a:rPr lang="en-US" sz="1400" dirty="0" smtClean="0"/>
              <a:t>}</a:t>
            </a:r>
            <a:endParaRPr lang="en-US" sz="14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10</a:t>
            </a:fld>
            <a:endParaRPr lang="en-US"/>
          </a:p>
        </p:txBody>
      </p:sp>
    </p:spTree>
    <p:extLst>
      <p:ext uri="{BB962C8B-B14F-4D97-AF65-F5344CB8AC3E}">
        <p14:creationId xmlns:p14="http://schemas.microsoft.com/office/powerpoint/2010/main" val="13912482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304800"/>
            <a:ext cx="5943600" cy="274320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276600"/>
            <a:ext cx="6008333" cy="2819400"/>
          </a:xfrm>
          <a:prstGeom prst="rect">
            <a:avLst/>
          </a:prstGeo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11</a:t>
            </a:fld>
            <a:endParaRPr lang="en-US"/>
          </a:p>
        </p:txBody>
      </p:sp>
    </p:spTree>
    <p:extLst>
      <p:ext uri="{BB962C8B-B14F-4D97-AF65-F5344CB8AC3E}">
        <p14:creationId xmlns:p14="http://schemas.microsoft.com/office/powerpoint/2010/main" val="1739041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numCol="1">
            <a:normAutofit fontScale="92500" lnSpcReduction="20000"/>
          </a:bodyPr>
          <a:lstStyle/>
          <a:p>
            <a:pPr marL="0" indent="0">
              <a:buNone/>
            </a:pPr>
            <a:r>
              <a:rPr lang="en-US" sz="1800" b="1" dirty="0" smtClean="0">
                <a:solidFill>
                  <a:srgbClr val="FF0000"/>
                </a:solidFill>
              </a:rPr>
              <a:t>//</a:t>
            </a:r>
            <a:r>
              <a:rPr lang="en-US" sz="1800" b="1" dirty="0" smtClean="0">
                <a:solidFill>
                  <a:srgbClr val="00B050"/>
                </a:solidFill>
              </a:rPr>
              <a:t>METHOD 4 : </a:t>
            </a:r>
            <a:r>
              <a:rPr lang="en-US" sz="1800" b="1" dirty="0" smtClean="0">
                <a:solidFill>
                  <a:srgbClr val="FF0000"/>
                </a:solidFill>
              </a:rPr>
              <a:t>using </a:t>
            </a:r>
            <a:r>
              <a:rPr lang="en-US" sz="1800" b="1" dirty="0">
                <a:solidFill>
                  <a:srgbClr val="FF0000"/>
                </a:solidFill>
              </a:rPr>
              <a:t>only for loop no use of function. (Seq3.cpp)</a:t>
            </a:r>
          </a:p>
          <a:p>
            <a:pPr marL="0" indent="0">
              <a:buNone/>
            </a:pPr>
            <a:r>
              <a:rPr lang="en-US" sz="1800" dirty="0"/>
              <a:t>void main()</a:t>
            </a:r>
          </a:p>
          <a:p>
            <a:pPr marL="0" indent="0">
              <a:buNone/>
            </a:pPr>
            <a:r>
              <a:rPr lang="en-US" sz="1800" dirty="0"/>
              <a:t>{</a:t>
            </a:r>
          </a:p>
          <a:p>
            <a:pPr marL="0" indent="0">
              <a:buNone/>
            </a:pPr>
            <a:r>
              <a:rPr lang="en-US" sz="1800" dirty="0"/>
              <a:t>    </a:t>
            </a:r>
            <a:r>
              <a:rPr lang="en-US" sz="1800" dirty="0" err="1"/>
              <a:t>int</a:t>
            </a:r>
            <a:r>
              <a:rPr lang="en-US" sz="1800" dirty="0"/>
              <a:t> i, n, target, a[20];</a:t>
            </a:r>
          </a:p>
          <a:p>
            <a:pPr marL="0" indent="0">
              <a:buNone/>
            </a:pPr>
            <a:r>
              <a:rPr lang="en-US" sz="1800" dirty="0"/>
              <a:t>   </a:t>
            </a:r>
            <a:r>
              <a:rPr lang="en-US" sz="1800" dirty="0" err="1"/>
              <a:t>printf</a:t>
            </a:r>
            <a:r>
              <a:rPr lang="en-US" sz="1800" dirty="0"/>
              <a:t>("Enter how many data you want to </a:t>
            </a:r>
            <a:r>
              <a:rPr lang="en-US" sz="1800" dirty="0" smtClean="0"/>
              <a:t>enter</a:t>
            </a:r>
            <a:r>
              <a:rPr lang="en-US" sz="1800" dirty="0"/>
              <a:t>:\n");</a:t>
            </a:r>
          </a:p>
          <a:p>
            <a:pPr marL="0" indent="0">
              <a:buNone/>
            </a:pPr>
            <a:r>
              <a:rPr lang="en-US" sz="1800" dirty="0"/>
              <a:t>    </a:t>
            </a:r>
            <a:r>
              <a:rPr lang="en-US" sz="1800" dirty="0" err="1"/>
              <a:t>scanf</a:t>
            </a:r>
            <a:r>
              <a:rPr lang="en-US" sz="1800" dirty="0"/>
              <a:t>("%d", &amp;n);</a:t>
            </a:r>
          </a:p>
          <a:p>
            <a:pPr marL="0" indent="0">
              <a:buNone/>
            </a:pPr>
            <a:r>
              <a:rPr lang="en-US" sz="1800" dirty="0"/>
              <a:t>    </a:t>
            </a:r>
            <a:r>
              <a:rPr lang="en-US" sz="1800" dirty="0" err="1"/>
              <a:t>printf</a:t>
            </a:r>
            <a:r>
              <a:rPr lang="en-US" sz="1800" dirty="0"/>
              <a:t>("enter %d data:\</a:t>
            </a:r>
            <a:r>
              <a:rPr lang="en-US" sz="1800" dirty="0" err="1"/>
              <a:t>n",n</a:t>
            </a:r>
            <a:r>
              <a:rPr lang="en-US" sz="1800" dirty="0"/>
              <a:t>);</a:t>
            </a:r>
          </a:p>
          <a:p>
            <a:pPr marL="0" indent="0">
              <a:buNone/>
            </a:pPr>
            <a:r>
              <a:rPr lang="en-US" sz="1800" dirty="0"/>
              <a:t>    for (i = 0; i &lt; n; i++)</a:t>
            </a:r>
          </a:p>
          <a:p>
            <a:pPr marL="0" indent="0">
              <a:buNone/>
            </a:pPr>
            <a:r>
              <a:rPr lang="en-US" sz="1800" dirty="0"/>
              <a:t>    {</a:t>
            </a:r>
          </a:p>
          <a:p>
            <a:pPr marL="0" indent="0">
              <a:buNone/>
            </a:pPr>
            <a:r>
              <a:rPr lang="en-US" sz="1800" dirty="0"/>
              <a:t>	</a:t>
            </a:r>
            <a:r>
              <a:rPr lang="en-US" sz="1800" dirty="0" err="1"/>
              <a:t>scanf</a:t>
            </a:r>
            <a:r>
              <a:rPr lang="en-US" sz="1800" dirty="0"/>
              <a:t>("%d", &amp;a[i]);</a:t>
            </a:r>
          </a:p>
          <a:p>
            <a:pPr marL="0" indent="0">
              <a:buNone/>
            </a:pPr>
            <a:r>
              <a:rPr lang="en-US" sz="1800" dirty="0"/>
              <a:t>    }</a:t>
            </a:r>
          </a:p>
          <a:p>
            <a:pPr marL="0" indent="0">
              <a:buNone/>
            </a:pPr>
            <a:r>
              <a:rPr lang="en-US" sz="1800" dirty="0"/>
              <a:t>    </a:t>
            </a:r>
            <a:r>
              <a:rPr lang="en-US" sz="1800" dirty="0" err="1"/>
              <a:t>printf</a:t>
            </a:r>
            <a:r>
              <a:rPr lang="en-US" sz="1800" dirty="0"/>
              <a:t>("Enter the data/element to be searched:");</a:t>
            </a:r>
          </a:p>
          <a:p>
            <a:pPr marL="0" indent="0">
              <a:buNone/>
            </a:pPr>
            <a:r>
              <a:rPr lang="en-US" sz="1800" dirty="0"/>
              <a:t>    </a:t>
            </a:r>
            <a:r>
              <a:rPr lang="en-US" sz="1800" dirty="0" err="1"/>
              <a:t>scanf</a:t>
            </a:r>
            <a:r>
              <a:rPr lang="en-US" sz="1800" dirty="0"/>
              <a:t>("%d", &amp;target);</a:t>
            </a:r>
          </a:p>
          <a:p>
            <a:pPr marL="0" indent="0">
              <a:buNone/>
            </a:pPr>
            <a:r>
              <a:rPr lang="en-US" sz="1800" dirty="0" smtClean="0"/>
              <a:t>    </a:t>
            </a:r>
            <a:r>
              <a:rPr lang="en-US" sz="1800" dirty="0"/>
              <a:t>for(i=0; i&lt;n; i++)</a:t>
            </a:r>
          </a:p>
          <a:p>
            <a:pPr marL="0" indent="0">
              <a:buNone/>
            </a:pPr>
            <a:r>
              <a:rPr lang="en-US" sz="1800" dirty="0"/>
              <a:t>    {</a:t>
            </a:r>
          </a:p>
          <a:p>
            <a:pPr marL="0" indent="0">
              <a:buNone/>
            </a:pPr>
            <a:r>
              <a:rPr lang="en-US" sz="1800" dirty="0"/>
              <a:t>	if(a[i] == target)</a:t>
            </a:r>
          </a:p>
          <a:p>
            <a:pPr marL="0" indent="0">
              <a:buNone/>
            </a:pPr>
            <a:r>
              <a:rPr lang="en-US" sz="1800" dirty="0"/>
              <a:t>	{</a:t>
            </a:r>
          </a:p>
          <a:p>
            <a:pPr marL="0" indent="0">
              <a:buNone/>
            </a:pPr>
            <a:r>
              <a:rPr lang="en-US" sz="1800" dirty="0"/>
              <a:t>		</a:t>
            </a:r>
            <a:r>
              <a:rPr lang="en-US" sz="1800" dirty="0" err="1"/>
              <a:t>printf</a:t>
            </a:r>
            <a:r>
              <a:rPr lang="en-US" sz="1800" dirty="0"/>
              <a:t>("element found in </a:t>
            </a:r>
            <a:r>
              <a:rPr lang="en-US" sz="1800" dirty="0" smtClean="0"/>
              <a:t>index </a:t>
            </a:r>
            <a:r>
              <a:rPr lang="en-US" sz="1800" dirty="0"/>
              <a:t>%</a:t>
            </a:r>
            <a:r>
              <a:rPr lang="en-US" sz="1800" dirty="0" err="1"/>
              <a:t>d",i</a:t>
            </a:r>
            <a:r>
              <a:rPr lang="en-US" sz="1800" dirty="0"/>
              <a:t>);</a:t>
            </a:r>
          </a:p>
          <a:p>
            <a:pPr marL="0" indent="0">
              <a:buNone/>
            </a:pPr>
            <a:r>
              <a:rPr lang="en-US" sz="1800" dirty="0"/>
              <a:t>		break; </a:t>
            </a:r>
          </a:p>
          <a:p>
            <a:pPr marL="0" indent="0">
              <a:buNone/>
            </a:pPr>
            <a:r>
              <a:rPr lang="en-US" sz="1800" dirty="0"/>
              <a:t>	}</a:t>
            </a:r>
          </a:p>
          <a:p>
            <a:pPr marL="0" indent="0">
              <a:buNone/>
            </a:pPr>
            <a:r>
              <a:rPr lang="en-US" sz="1800" dirty="0"/>
              <a:t>    }</a:t>
            </a:r>
          </a:p>
          <a:p>
            <a:pPr marL="0" indent="0">
              <a:buNone/>
            </a:pPr>
            <a:r>
              <a:rPr lang="en-US" sz="1800" dirty="0"/>
              <a:t>    if(i==n)</a:t>
            </a:r>
          </a:p>
          <a:p>
            <a:pPr marL="0" indent="0">
              <a:buNone/>
            </a:pPr>
            <a:r>
              <a:rPr lang="en-US" sz="1800" dirty="0"/>
              <a:t>	</a:t>
            </a:r>
            <a:r>
              <a:rPr lang="en-US" sz="1800" dirty="0" err="1"/>
              <a:t>printf</a:t>
            </a:r>
            <a:r>
              <a:rPr lang="en-US" sz="1800" dirty="0"/>
              <a:t>("data not found in an array.");</a:t>
            </a:r>
          </a:p>
          <a:p>
            <a:pPr marL="0" indent="0">
              <a:buNone/>
            </a:pPr>
            <a:r>
              <a:rPr lang="en-US" sz="1800" dirty="0" smtClean="0"/>
              <a:t>    </a:t>
            </a:r>
            <a:r>
              <a:rPr lang="en-US" sz="1800" dirty="0" err="1"/>
              <a:t>getch</a:t>
            </a:r>
            <a:r>
              <a:rPr lang="en-US" sz="1800" dirty="0"/>
              <a:t>();</a:t>
            </a:r>
          </a:p>
          <a:p>
            <a:pPr marL="0" indent="0">
              <a:buNone/>
            </a:pPr>
            <a:r>
              <a:rPr lang="en-US" sz="1800" dirty="0" smtClean="0"/>
              <a:t>}</a:t>
            </a:r>
            <a:endParaRPr lang="en-US" sz="1800" dirty="0"/>
          </a:p>
          <a:p>
            <a:pPr marL="0" indent="0">
              <a:buNone/>
            </a:pPr>
            <a:endParaRPr lang="en-US" sz="18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12</a:t>
            </a:fld>
            <a:endParaRPr lang="en-US"/>
          </a:p>
        </p:txBody>
      </p:sp>
    </p:spTree>
    <p:extLst>
      <p:ext uri="{BB962C8B-B14F-4D97-AF65-F5344CB8AC3E}">
        <p14:creationId xmlns:p14="http://schemas.microsoft.com/office/powerpoint/2010/main" val="222435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
            <a:ext cx="6807856" cy="3276599"/>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16036"/>
            <a:ext cx="6532418" cy="3124200"/>
          </a:xfrm>
          <a:prstGeom prst="rect">
            <a:avLst/>
          </a:prstGeo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13</a:t>
            </a:fld>
            <a:endParaRPr lang="en-US"/>
          </a:p>
        </p:txBody>
      </p:sp>
    </p:spTree>
    <p:extLst>
      <p:ext uri="{BB962C8B-B14F-4D97-AF65-F5344CB8AC3E}">
        <p14:creationId xmlns:p14="http://schemas.microsoft.com/office/powerpoint/2010/main" val="2224354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fontScale="47500" lnSpcReduction="20000"/>
          </a:bodyPr>
          <a:lstStyle/>
          <a:p>
            <a:pPr marL="0" indent="0">
              <a:buNone/>
            </a:pPr>
            <a:r>
              <a:rPr lang="en-US" b="1" dirty="0" smtClean="0">
                <a:solidFill>
                  <a:srgbClr val="FF0000"/>
                </a:solidFill>
              </a:rPr>
              <a:t>//</a:t>
            </a:r>
            <a:r>
              <a:rPr lang="en-US" b="1" dirty="0" smtClean="0">
                <a:solidFill>
                  <a:srgbClr val="00B050"/>
                </a:solidFill>
              </a:rPr>
              <a:t>METHOD 5: </a:t>
            </a:r>
            <a:r>
              <a:rPr lang="en-US" b="1" dirty="0" smtClean="0">
                <a:solidFill>
                  <a:srgbClr val="FF0000"/>
                </a:solidFill>
              </a:rPr>
              <a:t>using </a:t>
            </a:r>
            <a:r>
              <a:rPr lang="en-US" b="1" dirty="0">
                <a:solidFill>
                  <a:srgbClr val="FF0000"/>
                </a:solidFill>
              </a:rPr>
              <a:t>only for loop no use of function. (</a:t>
            </a:r>
            <a:r>
              <a:rPr lang="en-US" b="1" dirty="0" smtClean="0">
                <a:solidFill>
                  <a:srgbClr val="FF0000"/>
                </a:solidFill>
              </a:rPr>
              <a:t>Seq4.cpp</a:t>
            </a:r>
            <a:r>
              <a:rPr lang="en-US" b="1" dirty="0">
                <a:solidFill>
                  <a:srgbClr val="FF0000"/>
                </a:solidFill>
              </a:rPr>
              <a:t>)</a:t>
            </a:r>
          </a:p>
          <a:p>
            <a:pPr marL="0" indent="0">
              <a:buNone/>
            </a:pPr>
            <a:r>
              <a:rPr lang="en-US" dirty="0" smtClean="0"/>
              <a:t>void </a:t>
            </a:r>
            <a:r>
              <a:rPr lang="en-US" dirty="0"/>
              <a:t>main()</a:t>
            </a:r>
          </a:p>
          <a:p>
            <a:pPr marL="0" indent="0">
              <a:buNone/>
            </a:pPr>
            <a:r>
              <a:rPr lang="en-US" dirty="0"/>
              <a:t>{</a:t>
            </a:r>
          </a:p>
          <a:p>
            <a:pPr marL="0" indent="0">
              <a:buNone/>
            </a:pPr>
            <a:r>
              <a:rPr lang="en-US" dirty="0"/>
              <a:t>    </a:t>
            </a:r>
            <a:r>
              <a:rPr lang="en-US" dirty="0" err="1"/>
              <a:t>int</a:t>
            </a:r>
            <a:r>
              <a:rPr lang="en-US" dirty="0"/>
              <a:t> a[10],</a:t>
            </a:r>
            <a:r>
              <a:rPr lang="en-US" dirty="0" err="1" smtClean="0"/>
              <a:t>i,size,item,pos,found</a:t>
            </a:r>
            <a:r>
              <a:rPr lang="en-US" dirty="0" smtClean="0"/>
              <a:t>=0</a:t>
            </a:r>
            <a:r>
              <a:rPr lang="en-US" dirty="0"/>
              <a:t>;</a:t>
            </a:r>
          </a:p>
          <a:p>
            <a:pPr marL="0" indent="0">
              <a:buNone/>
            </a:pPr>
            <a:r>
              <a:rPr lang="en-US" dirty="0" smtClean="0"/>
              <a:t>    </a:t>
            </a:r>
            <a:r>
              <a:rPr lang="en-US" dirty="0" err="1" smtClean="0"/>
              <a:t>printf</a:t>
            </a:r>
            <a:r>
              <a:rPr lang="en-US" dirty="0"/>
              <a:t>("Enter the size of an array:\n");</a:t>
            </a:r>
          </a:p>
          <a:p>
            <a:pPr marL="0" indent="0">
              <a:buNone/>
            </a:pPr>
            <a:r>
              <a:rPr lang="en-US" dirty="0"/>
              <a:t>    </a:t>
            </a:r>
            <a:r>
              <a:rPr lang="en-US" dirty="0" err="1"/>
              <a:t>scanf</a:t>
            </a:r>
            <a:r>
              <a:rPr lang="en-US" dirty="0"/>
              <a:t>("%</a:t>
            </a:r>
            <a:r>
              <a:rPr lang="en-US" dirty="0" err="1"/>
              <a:t>d",&amp;size</a:t>
            </a:r>
            <a:r>
              <a:rPr lang="en-US" dirty="0"/>
              <a:t>);</a:t>
            </a:r>
          </a:p>
          <a:p>
            <a:pPr marL="0" indent="0">
              <a:buNone/>
            </a:pPr>
            <a:r>
              <a:rPr lang="en-US" dirty="0"/>
              <a:t>    </a:t>
            </a:r>
            <a:r>
              <a:rPr lang="en-US" dirty="0" err="1"/>
              <a:t>printf</a:t>
            </a:r>
            <a:r>
              <a:rPr lang="en-US" dirty="0"/>
              <a:t>("Enter the elements of the array:\n");</a:t>
            </a:r>
          </a:p>
          <a:p>
            <a:pPr marL="0" indent="0">
              <a:buNone/>
            </a:pPr>
            <a:r>
              <a:rPr lang="en-US" dirty="0"/>
              <a:t>    for(i=0;i&lt;</a:t>
            </a:r>
            <a:r>
              <a:rPr lang="en-US" dirty="0" err="1"/>
              <a:t>size;i</a:t>
            </a:r>
            <a:r>
              <a:rPr lang="en-US" dirty="0"/>
              <a:t>++)</a:t>
            </a:r>
          </a:p>
          <a:p>
            <a:pPr marL="0" indent="0">
              <a:buNone/>
            </a:pPr>
            <a:r>
              <a:rPr lang="en-US" dirty="0"/>
              <a:t>    {</a:t>
            </a:r>
          </a:p>
          <a:p>
            <a:pPr marL="0" indent="0">
              <a:buNone/>
            </a:pPr>
            <a:r>
              <a:rPr lang="en-US" dirty="0"/>
              <a:t>	</a:t>
            </a:r>
            <a:r>
              <a:rPr lang="en-US" dirty="0" err="1"/>
              <a:t>scanf</a:t>
            </a:r>
            <a:r>
              <a:rPr lang="en-US" dirty="0"/>
              <a:t>("%</a:t>
            </a:r>
            <a:r>
              <a:rPr lang="en-US" dirty="0" err="1"/>
              <a:t>d",&amp;a</a:t>
            </a:r>
            <a:r>
              <a:rPr lang="en-US" dirty="0"/>
              <a:t>[i]);</a:t>
            </a:r>
          </a:p>
          <a:p>
            <a:pPr marL="0" indent="0">
              <a:buNone/>
            </a:pPr>
            <a:r>
              <a:rPr lang="en-US" dirty="0"/>
              <a:t>    }</a:t>
            </a:r>
          </a:p>
          <a:p>
            <a:pPr marL="0" indent="0">
              <a:buNone/>
            </a:pPr>
            <a:r>
              <a:rPr lang="en-US" dirty="0"/>
              <a:t>    </a:t>
            </a:r>
            <a:r>
              <a:rPr lang="en-US" dirty="0" err="1"/>
              <a:t>printf</a:t>
            </a:r>
            <a:r>
              <a:rPr lang="en-US" dirty="0"/>
              <a:t>("Enter the element to be searched:");</a:t>
            </a:r>
          </a:p>
          <a:p>
            <a:pPr marL="0" indent="0">
              <a:buNone/>
            </a:pPr>
            <a:r>
              <a:rPr lang="en-US" dirty="0"/>
              <a:t>    </a:t>
            </a:r>
            <a:r>
              <a:rPr lang="en-US" dirty="0" err="1"/>
              <a:t>scanf</a:t>
            </a:r>
            <a:r>
              <a:rPr lang="en-US" dirty="0"/>
              <a:t>("%</a:t>
            </a:r>
            <a:r>
              <a:rPr lang="en-US" dirty="0" err="1"/>
              <a:t>d",&amp;item</a:t>
            </a:r>
            <a:r>
              <a:rPr lang="en-US" dirty="0"/>
              <a:t>);</a:t>
            </a:r>
          </a:p>
          <a:p>
            <a:pPr marL="0" indent="0">
              <a:buNone/>
            </a:pPr>
            <a:r>
              <a:rPr lang="en-US" dirty="0"/>
              <a:t>    for(i=0;i&lt;</a:t>
            </a:r>
            <a:r>
              <a:rPr lang="en-US" dirty="0" err="1"/>
              <a:t>size;i</a:t>
            </a:r>
            <a:r>
              <a:rPr lang="en-US" dirty="0"/>
              <a:t>++)</a:t>
            </a:r>
          </a:p>
          <a:p>
            <a:pPr marL="0" indent="0">
              <a:buNone/>
            </a:pPr>
            <a:r>
              <a:rPr lang="en-US" dirty="0"/>
              <a:t>    {</a:t>
            </a:r>
          </a:p>
          <a:p>
            <a:pPr marL="0" indent="0">
              <a:buNone/>
            </a:pPr>
            <a:r>
              <a:rPr lang="en-US" dirty="0"/>
              <a:t>	if(item==a[i])</a:t>
            </a:r>
          </a:p>
          <a:p>
            <a:pPr marL="0" indent="0">
              <a:buNone/>
            </a:pPr>
            <a:r>
              <a:rPr lang="en-US" dirty="0"/>
              <a:t>	{</a:t>
            </a:r>
          </a:p>
          <a:p>
            <a:pPr marL="0" indent="0">
              <a:buNone/>
            </a:pPr>
            <a:r>
              <a:rPr lang="en-US" dirty="0"/>
              <a:t>	    </a:t>
            </a:r>
            <a:r>
              <a:rPr lang="en-US" dirty="0" err="1"/>
              <a:t>pos</a:t>
            </a:r>
            <a:r>
              <a:rPr lang="en-US" dirty="0"/>
              <a:t>=i;</a:t>
            </a:r>
          </a:p>
          <a:p>
            <a:pPr marL="0" indent="0">
              <a:buNone/>
            </a:pPr>
            <a:r>
              <a:rPr lang="en-US" dirty="0"/>
              <a:t>	    </a:t>
            </a:r>
            <a:r>
              <a:rPr lang="en-US" dirty="0" err="1" smtClean="0"/>
              <a:t>flound</a:t>
            </a:r>
            <a:r>
              <a:rPr lang="en-US" dirty="0" smtClean="0"/>
              <a:t>=1</a:t>
            </a:r>
            <a:r>
              <a:rPr lang="en-US" dirty="0"/>
              <a:t>;</a:t>
            </a:r>
          </a:p>
          <a:p>
            <a:pPr marL="0" indent="0">
              <a:buNone/>
            </a:pPr>
            <a:r>
              <a:rPr lang="en-US" dirty="0"/>
              <a:t>	    break;</a:t>
            </a:r>
          </a:p>
          <a:p>
            <a:pPr marL="0" indent="0">
              <a:buNone/>
            </a:pPr>
            <a:r>
              <a:rPr lang="en-US" dirty="0"/>
              <a:t>	}</a:t>
            </a:r>
          </a:p>
          <a:p>
            <a:pPr marL="0" indent="0">
              <a:buNone/>
            </a:pPr>
            <a:r>
              <a:rPr lang="en-US" dirty="0"/>
              <a:t>    }</a:t>
            </a:r>
          </a:p>
          <a:p>
            <a:pPr marL="0" indent="0">
              <a:buNone/>
            </a:pPr>
            <a:r>
              <a:rPr lang="en-US" dirty="0"/>
              <a:t>    </a:t>
            </a:r>
            <a:r>
              <a:rPr lang="en-US" dirty="0" smtClean="0"/>
              <a:t>if(found==</a:t>
            </a:r>
            <a:r>
              <a:rPr lang="en-US" dirty="0"/>
              <a:t>1)</a:t>
            </a:r>
          </a:p>
          <a:p>
            <a:pPr marL="0" indent="0">
              <a:buNone/>
            </a:pPr>
            <a:r>
              <a:rPr lang="en-US" dirty="0"/>
              <a:t>	</a:t>
            </a:r>
            <a:r>
              <a:rPr lang="en-US" dirty="0" err="1"/>
              <a:t>printf</a:t>
            </a:r>
            <a:r>
              <a:rPr lang="en-US" dirty="0"/>
              <a:t>("The position of %d in array is: %</a:t>
            </a:r>
            <a:r>
              <a:rPr lang="en-US" dirty="0" err="1"/>
              <a:t>d",item</a:t>
            </a:r>
            <a:r>
              <a:rPr lang="en-US" dirty="0"/>
              <a:t>, pos+1);</a:t>
            </a:r>
          </a:p>
          <a:p>
            <a:pPr marL="0" indent="0">
              <a:buNone/>
            </a:pPr>
            <a:r>
              <a:rPr lang="en-US" dirty="0"/>
              <a:t>    else</a:t>
            </a:r>
          </a:p>
          <a:p>
            <a:pPr marL="0" indent="0">
              <a:buNone/>
            </a:pPr>
            <a:r>
              <a:rPr lang="en-US" dirty="0"/>
              <a:t>	</a:t>
            </a:r>
            <a:r>
              <a:rPr lang="en-US" dirty="0" err="1"/>
              <a:t>printf</a:t>
            </a:r>
            <a:r>
              <a:rPr lang="en-US" dirty="0"/>
              <a:t>("The element is not found");</a:t>
            </a:r>
          </a:p>
          <a:p>
            <a:pPr marL="0" indent="0">
              <a:buNone/>
            </a:pPr>
            <a:r>
              <a:rPr lang="en-US" dirty="0"/>
              <a:t>    </a:t>
            </a:r>
            <a:r>
              <a:rPr lang="en-US" dirty="0" err="1"/>
              <a:t>getch</a:t>
            </a:r>
            <a:r>
              <a:rPr lang="en-US" dirty="0"/>
              <a:t>();</a:t>
            </a:r>
          </a:p>
          <a:p>
            <a:pPr marL="0" indent="0">
              <a:buNone/>
            </a:pPr>
            <a:r>
              <a:rPr lang="en-US"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14</a:t>
            </a:fld>
            <a:endParaRPr lang="en-US"/>
          </a:p>
        </p:txBody>
      </p:sp>
    </p:spTree>
    <p:extLst>
      <p:ext uri="{BB962C8B-B14F-4D97-AF65-F5344CB8AC3E}">
        <p14:creationId xmlns:p14="http://schemas.microsoft.com/office/powerpoint/2010/main" val="222435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28600"/>
            <a:ext cx="5705813" cy="3176587"/>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581399"/>
            <a:ext cx="5638800" cy="3124201"/>
          </a:xfrm>
          <a:prstGeom prst="rect">
            <a:avLst/>
          </a:prstGeo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15</a:t>
            </a:fld>
            <a:endParaRPr lang="en-US"/>
          </a:p>
        </p:txBody>
      </p:sp>
    </p:spTree>
    <p:extLst>
      <p:ext uri="{BB962C8B-B14F-4D97-AF65-F5344CB8AC3E}">
        <p14:creationId xmlns:p14="http://schemas.microsoft.com/office/powerpoint/2010/main" val="2224354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fontScale="47500" lnSpcReduction="20000"/>
          </a:bodyPr>
          <a:lstStyle/>
          <a:p>
            <a:pPr marL="0" indent="0">
              <a:buNone/>
            </a:pPr>
            <a:r>
              <a:rPr lang="en-US" b="1" dirty="0" smtClean="0">
                <a:solidFill>
                  <a:srgbClr val="FF0000"/>
                </a:solidFill>
              </a:rPr>
              <a:t>//</a:t>
            </a:r>
            <a:r>
              <a:rPr lang="en-US" b="1" dirty="0" smtClean="0">
                <a:solidFill>
                  <a:srgbClr val="00B050"/>
                </a:solidFill>
              </a:rPr>
              <a:t>METHOD 6: </a:t>
            </a:r>
            <a:r>
              <a:rPr lang="en-US" b="1" dirty="0" smtClean="0">
                <a:solidFill>
                  <a:srgbClr val="FF0000"/>
                </a:solidFill>
              </a:rPr>
              <a:t>using </a:t>
            </a:r>
            <a:r>
              <a:rPr lang="en-US" b="1" dirty="0">
                <a:solidFill>
                  <a:srgbClr val="FF0000"/>
                </a:solidFill>
              </a:rPr>
              <a:t>only </a:t>
            </a:r>
            <a:r>
              <a:rPr lang="en-US" b="1" dirty="0" smtClean="0">
                <a:solidFill>
                  <a:srgbClr val="FF0000"/>
                </a:solidFill>
              </a:rPr>
              <a:t>while </a:t>
            </a:r>
            <a:r>
              <a:rPr lang="en-US" b="1" dirty="0">
                <a:solidFill>
                  <a:srgbClr val="FF0000"/>
                </a:solidFill>
              </a:rPr>
              <a:t>loop no use of function. (</a:t>
            </a:r>
            <a:r>
              <a:rPr lang="en-US" b="1" dirty="0" smtClean="0">
                <a:solidFill>
                  <a:srgbClr val="FF0000"/>
                </a:solidFill>
              </a:rPr>
              <a:t>Seq5.cpp</a:t>
            </a:r>
            <a:r>
              <a:rPr lang="en-US" b="1" dirty="0">
                <a:solidFill>
                  <a:srgbClr val="FF0000"/>
                </a:solidFill>
              </a:rPr>
              <a:t>)</a:t>
            </a:r>
          </a:p>
          <a:p>
            <a:pPr marL="0" indent="0">
              <a:buNone/>
            </a:pPr>
            <a:r>
              <a:rPr lang="en-US" dirty="0" smtClean="0"/>
              <a:t>void </a:t>
            </a:r>
            <a:r>
              <a:rPr lang="en-US" dirty="0"/>
              <a:t>main()</a:t>
            </a:r>
          </a:p>
          <a:p>
            <a:pPr marL="0" indent="0">
              <a:buNone/>
            </a:pPr>
            <a:r>
              <a:rPr lang="en-US" dirty="0"/>
              <a:t>{</a:t>
            </a:r>
          </a:p>
          <a:p>
            <a:pPr marL="0" indent="0">
              <a:buNone/>
            </a:pPr>
            <a:r>
              <a:rPr lang="en-US" dirty="0"/>
              <a:t>    </a:t>
            </a:r>
            <a:r>
              <a:rPr lang="en-US" dirty="0" err="1"/>
              <a:t>int</a:t>
            </a:r>
            <a:r>
              <a:rPr lang="en-US" dirty="0"/>
              <a:t> i, n, target, </a:t>
            </a:r>
            <a:r>
              <a:rPr lang="en-US" dirty="0" err="1"/>
              <a:t>pos</a:t>
            </a:r>
            <a:r>
              <a:rPr lang="en-US" dirty="0"/>
              <a:t>, key=0, a[20];</a:t>
            </a:r>
          </a:p>
          <a:p>
            <a:pPr marL="0" indent="0">
              <a:buNone/>
            </a:pPr>
            <a:r>
              <a:rPr lang="en-US" dirty="0" smtClean="0"/>
              <a:t>    </a:t>
            </a:r>
            <a:r>
              <a:rPr lang="en-US" dirty="0" err="1" smtClean="0"/>
              <a:t>printf</a:t>
            </a:r>
            <a:r>
              <a:rPr lang="en-US" dirty="0"/>
              <a:t>("Enter the value of n:\n");</a:t>
            </a:r>
          </a:p>
          <a:p>
            <a:pPr marL="0" indent="0">
              <a:buNone/>
            </a:pPr>
            <a:r>
              <a:rPr lang="en-US" dirty="0"/>
              <a:t>    </a:t>
            </a:r>
            <a:r>
              <a:rPr lang="en-US" dirty="0" err="1"/>
              <a:t>scanf</a:t>
            </a:r>
            <a:r>
              <a:rPr lang="en-US" dirty="0"/>
              <a:t>("%d", &amp;n);</a:t>
            </a:r>
          </a:p>
          <a:p>
            <a:pPr marL="0" indent="0">
              <a:buNone/>
            </a:pPr>
            <a:r>
              <a:rPr lang="en-US" dirty="0"/>
              <a:t>    for (i = 0; i &lt; n; i++)</a:t>
            </a:r>
          </a:p>
          <a:p>
            <a:pPr marL="0" indent="0">
              <a:buNone/>
            </a:pPr>
            <a:r>
              <a:rPr lang="en-US" dirty="0"/>
              <a:t>    {</a:t>
            </a:r>
          </a:p>
          <a:p>
            <a:pPr marL="0" indent="0">
              <a:buNone/>
            </a:pPr>
            <a:r>
              <a:rPr lang="en-US" dirty="0"/>
              <a:t>	</a:t>
            </a:r>
            <a:r>
              <a:rPr lang="en-US" dirty="0" err="1"/>
              <a:t>printf</a:t>
            </a:r>
            <a:r>
              <a:rPr lang="en-US" dirty="0"/>
              <a:t>("%d. Enter a data:",i+1);</a:t>
            </a:r>
          </a:p>
          <a:p>
            <a:pPr marL="0" indent="0">
              <a:buNone/>
            </a:pPr>
            <a:r>
              <a:rPr lang="en-US" dirty="0"/>
              <a:t>	</a:t>
            </a:r>
            <a:r>
              <a:rPr lang="en-US" dirty="0" err="1"/>
              <a:t>scanf</a:t>
            </a:r>
            <a:r>
              <a:rPr lang="en-US" dirty="0"/>
              <a:t>("%d", &amp;a[i]);</a:t>
            </a:r>
          </a:p>
          <a:p>
            <a:pPr marL="0" indent="0">
              <a:buNone/>
            </a:pPr>
            <a:r>
              <a:rPr lang="en-US" dirty="0"/>
              <a:t>    }</a:t>
            </a:r>
          </a:p>
          <a:p>
            <a:pPr marL="0" indent="0">
              <a:buNone/>
            </a:pPr>
            <a:r>
              <a:rPr lang="en-US" dirty="0"/>
              <a:t>    </a:t>
            </a:r>
            <a:r>
              <a:rPr lang="en-US" dirty="0" err="1"/>
              <a:t>printf</a:t>
            </a:r>
            <a:r>
              <a:rPr lang="en-US" dirty="0"/>
              <a:t>("Enter the data/item to be searched:");</a:t>
            </a:r>
          </a:p>
          <a:p>
            <a:pPr marL="0" indent="0">
              <a:buNone/>
            </a:pPr>
            <a:r>
              <a:rPr lang="en-US" dirty="0"/>
              <a:t>    </a:t>
            </a:r>
            <a:r>
              <a:rPr lang="en-US" dirty="0" err="1"/>
              <a:t>scanf</a:t>
            </a:r>
            <a:r>
              <a:rPr lang="en-US" dirty="0"/>
              <a:t>("%d", &amp;target);</a:t>
            </a:r>
          </a:p>
          <a:p>
            <a:pPr marL="0" indent="0">
              <a:buNone/>
            </a:pPr>
            <a:r>
              <a:rPr lang="en-US" dirty="0"/>
              <a:t>    while(key&lt;n)</a:t>
            </a:r>
          </a:p>
          <a:p>
            <a:pPr marL="0" indent="0">
              <a:buNone/>
            </a:pPr>
            <a:r>
              <a:rPr lang="en-US" dirty="0"/>
              <a:t>    {</a:t>
            </a:r>
          </a:p>
          <a:p>
            <a:pPr marL="0" indent="0">
              <a:buNone/>
            </a:pPr>
            <a:r>
              <a:rPr lang="en-US" dirty="0"/>
              <a:t>	if(a[key] == target)</a:t>
            </a:r>
          </a:p>
          <a:p>
            <a:pPr marL="0" indent="0">
              <a:buNone/>
            </a:pPr>
            <a:r>
              <a:rPr lang="en-US" dirty="0"/>
              <a:t>	{</a:t>
            </a:r>
          </a:p>
          <a:p>
            <a:pPr marL="0" indent="0">
              <a:buNone/>
            </a:pPr>
            <a:r>
              <a:rPr lang="en-US" dirty="0"/>
              <a:t>		</a:t>
            </a:r>
            <a:r>
              <a:rPr lang="en-US" dirty="0" err="1"/>
              <a:t>pos</a:t>
            </a:r>
            <a:r>
              <a:rPr lang="en-US" dirty="0"/>
              <a:t>=key;</a:t>
            </a:r>
          </a:p>
          <a:p>
            <a:pPr marL="0" indent="0">
              <a:buNone/>
            </a:pPr>
            <a:r>
              <a:rPr lang="en-US" dirty="0"/>
              <a:t>		</a:t>
            </a:r>
            <a:r>
              <a:rPr lang="en-US" dirty="0" err="1"/>
              <a:t>printf</a:t>
            </a:r>
            <a:r>
              <a:rPr lang="en-US" dirty="0"/>
              <a:t>("%d is in %d position of </a:t>
            </a:r>
            <a:r>
              <a:rPr lang="en-US" dirty="0" err="1"/>
              <a:t>array.",target</a:t>
            </a:r>
            <a:r>
              <a:rPr lang="en-US" dirty="0"/>
              <a:t>, pos+1);</a:t>
            </a:r>
          </a:p>
          <a:p>
            <a:pPr marL="0" indent="0">
              <a:buNone/>
            </a:pPr>
            <a:r>
              <a:rPr lang="en-US" dirty="0"/>
              <a:t>		break;</a:t>
            </a:r>
          </a:p>
          <a:p>
            <a:pPr marL="0" indent="0">
              <a:buNone/>
            </a:pPr>
            <a:r>
              <a:rPr lang="en-US" dirty="0"/>
              <a:t>	}</a:t>
            </a:r>
          </a:p>
          <a:p>
            <a:pPr marL="0" indent="0">
              <a:buNone/>
            </a:pPr>
            <a:r>
              <a:rPr lang="en-US" dirty="0"/>
              <a:t>	else</a:t>
            </a:r>
          </a:p>
          <a:p>
            <a:pPr marL="0" indent="0">
              <a:buNone/>
            </a:pPr>
            <a:r>
              <a:rPr lang="en-US" dirty="0"/>
              <a:t>		key++;</a:t>
            </a:r>
          </a:p>
          <a:p>
            <a:pPr marL="0" indent="0">
              <a:buNone/>
            </a:pPr>
            <a:r>
              <a:rPr lang="en-US" dirty="0"/>
              <a:t>    }</a:t>
            </a:r>
          </a:p>
          <a:p>
            <a:pPr marL="0" indent="0">
              <a:buNone/>
            </a:pPr>
            <a:r>
              <a:rPr lang="en-US" dirty="0"/>
              <a:t>    if(key==n)</a:t>
            </a:r>
          </a:p>
          <a:p>
            <a:pPr marL="0" indent="0">
              <a:buNone/>
            </a:pPr>
            <a:r>
              <a:rPr lang="en-US" dirty="0"/>
              <a:t>	</a:t>
            </a:r>
            <a:r>
              <a:rPr lang="en-US" dirty="0" err="1"/>
              <a:t>printf</a:t>
            </a:r>
            <a:r>
              <a:rPr lang="en-US" dirty="0"/>
              <a:t>("%d is not in </a:t>
            </a:r>
            <a:r>
              <a:rPr lang="en-US" dirty="0" err="1"/>
              <a:t>array",target</a:t>
            </a:r>
            <a:r>
              <a:rPr lang="en-US" dirty="0"/>
              <a:t>);</a:t>
            </a:r>
          </a:p>
          <a:p>
            <a:pPr marL="0" indent="0">
              <a:buNone/>
            </a:pPr>
            <a:r>
              <a:rPr lang="en-US" dirty="0"/>
              <a:t>    </a:t>
            </a:r>
            <a:r>
              <a:rPr lang="en-US" dirty="0" err="1"/>
              <a:t>getch</a:t>
            </a:r>
            <a:r>
              <a:rPr lang="en-US" dirty="0"/>
              <a:t>();</a:t>
            </a:r>
          </a:p>
          <a:p>
            <a:pPr marL="0" indent="0">
              <a:buNone/>
            </a:pPr>
            <a:r>
              <a:rPr lang="en-US" dirty="0" smtClean="0"/>
              <a:t>}</a:t>
            </a: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16</a:t>
            </a:fld>
            <a:endParaRPr lang="en-US"/>
          </a:p>
        </p:txBody>
      </p:sp>
    </p:spTree>
    <p:extLst>
      <p:ext uri="{BB962C8B-B14F-4D97-AF65-F5344CB8AC3E}">
        <p14:creationId xmlns:p14="http://schemas.microsoft.com/office/powerpoint/2010/main" val="1441287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772" y="7961"/>
            <a:ext cx="5715000" cy="30491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276600"/>
            <a:ext cx="5719572" cy="3352800"/>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EFA6E869-1081-411C-AE09-8F3422A5DF0F}" type="slidenum">
              <a:rPr lang="en-US" smtClean="0"/>
              <a:t>17</a:t>
            </a:fld>
            <a:endParaRPr lang="en-US"/>
          </a:p>
        </p:txBody>
      </p:sp>
    </p:spTree>
    <p:extLst>
      <p:ext uri="{BB962C8B-B14F-4D97-AF65-F5344CB8AC3E}">
        <p14:creationId xmlns:p14="http://schemas.microsoft.com/office/powerpoint/2010/main" val="3988611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indent="0">
              <a:buNone/>
            </a:pPr>
            <a:r>
              <a:rPr lang="en-US" sz="2400" b="1" dirty="0" smtClean="0">
                <a:solidFill>
                  <a:srgbClr val="FF0000"/>
                </a:solidFill>
                <a:latin typeface="Bookman Old Style" pitchFamily="18" charset="0"/>
              </a:rPr>
              <a:t>Time complexity of linear search:</a:t>
            </a:r>
          </a:p>
          <a:p>
            <a:pPr>
              <a:buFont typeface="Wingdings" pitchFamily="2" charset="2"/>
              <a:buChar char="§"/>
            </a:pPr>
            <a:r>
              <a:rPr lang="en-US" sz="2400" dirty="0" smtClean="0">
                <a:latin typeface="Bookman Old Style" pitchFamily="18" charset="0"/>
              </a:rPr>
              <a:t>If we have data in array as follows:</a:t>
            </a:r>
          </a:p>
          <a:p>
            <a:pPr marL="0" indent="0">
              <a:buNone/>
            </a:pPr>
            <a:r>
              <a:rPr lang="en-US" sz="2400" dirty="0" smtClean="0">
                <a:latin typeface="Bookman Old Style" pitchFamily="18" charset="0"/>
              </a:rPr>
              <a:t>      0        1      2      3      4      5      6      7 </a:t>
            </a:r>
          </a:p>
          <a:p>
            <a:pPr marL="0" indent="0">
              <a:buNone/>
            </a:pPr>
            <a:endParaRPr lang="en-US" sz="2400" dirty="0">
              <a:latin typeface="Bookman Old Style" pitchFamily="18" charset="0"/>
            </a:endParaRPr>
          </a:p>
          <a:p>
            <a:pPr marL="0" indent="0">
              <a:buNone/>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If we want to find data 14 then in one comparison we find data. So </a:t>
            </a:r>
            <a:r>
              <a:rPr lang="en-US" sz="2400" b="1" dirty="0" smtClean="0">
                <a:solidFill>
                  <a:srgbClr val="FF0000"/>
                </a:solidFill>
                <a:latin typeface="Bookman Old Style" pitchFamily="18" charset="0"/>
              </a:rPr>
              <a:t>Best Case: O(1)</a:t>
            </a:r>
          </a:p>
          <a:p>
            <a:pPr>
              <a:buFont typeface="Wingdings" pitchFamily="2" charset="2"/>
              <a:buChar char="§"/>
            </a:pPr>
            <a:r>
              <a:rPr lang="en-US" sz="2400" dirty="0">
                <a:latin typeface="Bookman Old Style" pitchFamily="18" charset="0"/>
              </a:rPr>
              <a:t>If we want to find data </a:t>
            </a:r>
            <a:r>
              <a:rPr lang="en-US" sz="2400" dirty="0" smtClean="0">
                <a:latin typeface="Bookman Old Style" pitchFamily="18" charset="0"/>
              </a:rPr>
              <a:t>76 </a:t>
            </a:r>
            <a:r>
              <a:rPr lang="en-US" sz="2400" dirty="0">
                <a:latin typeface="Bookman Old Style" pitchFamily="18" charset="0"/>
              </a:rPr>
              <a:t>then in </a:t>
            </a:r>
            <a:r>
              <a:rPr lang="en-US" sz="2400" dirty="0" smtClean="0">
                <a:latin typeface="Bookman Old Style" pitchFamily="18" charset="0"/>
              </a:rPr>
              <a:t>N </a:t>
            </a:r>
            <a:r>
              <a:rPr lang="en-US" sz="2400" dirty="0">
                <a:latin typeface="Bookman Old Style" pitchFamily="18" charset="0"/>
              </a:rPr>
              <a:t>comparison </a:t>
            </a:r>
            <a:r>
              <a:rPr lang="en-US" sz="2400" dirty="0" smtClean="0">
                <a:latin typeface="Bookman Old Style" pitchFamily="18" charset="0"/>
              </a:rPr>
              <a:t>needed. So </a:t>
            </a:r>
            <a:r>
              <a:rPr lang="en-US" sz="2400" b="1" dirty="0" smtClean="0">
                <a:solidFill>
                  <a:srgbClr val="FF0000"/>
                </a:solidFill>
                <a:latin typeface="Bookman Old Style" pitchFamily="18" charset="0"/>
              </a:rPr>
              <a:t>Worse </a:t>
            </a:r>
            <a:r>
              <a:rPr lang="en-US" sz="2400" b="1" dirty="0">
                <a:solidFill>
                  <a:srgbClr val="FF0000"/>
                </a:solidFill>
                <a:latin typeface="Bookman Old Style" pitchFamily="18" charset="0"/>
              </a:rPr>
              <a:t>Case: </a:t>
            </a:r>
            <a:r>
              <a:rPr lang="en-US" sz="2400" b="1" dirty="0" smtClean="0">
                <a:solidFill>
                  <a:srgbClr val="FF0000"/>
                </a:solidFill>
                <a:latin typeface="Bookman Old Style" pitchFamily="18" charset="0"/>
              </a:rPr>
              <a:t>O(n)</a:t>
            </a:r>
          </a:p>
          <a:p>
            <a:pPr>
              <a:buFont typeface="Wingdings" pitchFamily="2" charset="2"/>
              <a:buChar char="§"/>
            </a:pPr>
            <a:r>
              <a:rPr lang="en-US" sz="2400" b="1" dirty="0" smtClean="0">
                <a:latin typeface="Bookman Old Style" pitchFamily="18" charset="0"/>
              </a:rPr>
              <a:t>For Average Case: ∑all cases	= 1+2+3+………+n</a:t>
            </a:r>
            <a:endParaRPr lang="en-US" sz="2400" b="1" dirty="0">
              <a:latin typeface="Bookman Old Style" pitchFamily="18" charset="0"/>
            </a:endParaRPr>
          </a:p>
          <a:p>
            <a:pPr marL="0" indent="0">
              <a:buNone/>
            </a:pPr>
            <a:r>
              <a:rPr lang="en-US" sz="2400" b="1" dirty="0" smtClean="0">
                <a:latin typeface="Bookman Old Style" pitchFamily="18" charset="0"/>
              </a:rPr>
              <a:t>			      No. of cases                 n</a:t>
            </a:r>
          </a:p>
          <a:p>
            <a:pPr marL="0" indent="0">
              <a:buNone/>
            </a:pPr>
            <a:r>
              <a:rPr lang="en-US" sz="2400" b="1" dirty="0">
                <a:latin typeface="Bookman Old Style" pitchFamily="18" charset="0"/>
              </a:rPr>
              <a:t>	</a:t>
            </a:r>
            <a:r>
              <a:rPr lang="en-US" sz="2400" b="1" dirty="0" smtClean="0">
                <a:latin typeface="Bookman Old Style" pitchFamily="18" charset="0"/>
              </a:rPr>
              <a:t>					= n(n+1)  = (n+1)</a:t>
            </a:r>
          </a:p>
          <a:p>
            <a:pPr marL="0" indent="0">
              <a:buNone/>
            </a:pPr>
            <a:r>
              <a:rPr lang="en-US" sz="2400" b="1" dirty="0">
                <a:latin typeface="Bookman Old Style" pitchFamily="18" charset="0"/>
              </a:rPr>
              <a:t>	</a:t>
            </a:r>
            <a:r>
              <a:rPr lang="en-US" sz="2400" b="1" dirty="0" smtClean="0">
                <a:latin typeface="Bookman Old Style" pitchFamily="18" charset="0"/>
              </a:rPr>
              <a:t>					    2 . </a:t>
            </a:r>
            <a:r>
              <a:rPr lang="en-US" sz="2400" b="1" dirty="0">
                <a:latin typeface="Bookman Old Style" pitchFamily="18" charset="0"/>
              </a:rPr>
              <a:t>n</a:t>
            </a:r>
            <a:r>
              <a:rPr lang="en-US" sz="2400" b="1" dirty="0" smtClean="0">
                <a:latin typeface="Bookman Old Style" pitchFamily="18" charset="0"/>
              </a:rPr>
              <a:t>         2</a:t>
            </a:r>
          </a:p>
          <a:p>
            <a:pPr marL="0" indent="0">
              <a:buNone/>
            </a:pPr>
            <a:r>
              <a:rPr lang="en-US" sz="2400" b="1" dirty="0" smtClean="0">
                <a:latin typeface="Bookman Old Style" pitchFamily="18" charset="0"/>
              </a:rPr>
              <a:t>So </a:t>
            </a:r>
            <a:r>
              <a:rPr lang="en-US" sz="2400" b="1" dirty="0" smtClean="0">
                <a:solidFill>
                  <a:srgbClr val="FF0000"/>
                </a:solidFill>
                <a:latin typeface="Bookman Old Style" pitchFamily="18" charset="0"/>
              </a:rPr>
              <a:t>Average Case: </a:t>
            </a:r>
            <a:r>
              <a:rPr lang="en-US" sz="2400" b="1" dirty="0" smtClean="0">
                <a:latin typeface="Bookman Old Style" pitchFamily="18" charset="0"/>
              </a:rPr>
              <a:t>O(n+1)</a:t>
            </a:r>
          </a:p>
          <a:p>
            <a:pPr marL="0" indent="0">
              <a:buNone/>
            </a:pPr>
            <a:r>
              <a:rPr lang="en-US" sz="2400" b="1" dirty="0">
                <a:latin typeface="Bookman Old Style" pitchFamily="18" charset="0"/>
              </a:rPr>
              <a:t> </a:t>
            </a:r>
            <a:r>
              <a:rPr lang="en-US" sz="2400" b="1" dirty="0" smtClean="0">
                <a:latin typeface="Bookman Old Style" pitchFamily="18" charset="0"/>
              </a:rPr>
              <a:t>                               2</a:t>
            </a:r>
            <a:endParaRPr lang="en-US" sz="2400" b="1" dirty="0">
              <a:latin typeface="Bookman Old Style"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059094465"/>
              </p:ext>
            </p:extLst>
          </p:nvPr>
        </p:nvGraphicFramePr>
        <p:xfrm>
          <a:off x="457200" y="1447800"/>
          <a:ext cx="6400800" cy="670560"/>
        </p:xfrm>
        <a:graphic>
          <a:graphicData uri="http://schemas.openxmlformats.org/drawingml/2006/table">
            <a:tbl>
              <a:tblPr firstRow="1" bandRow="1">
                <a:tableStyleId>{5C22544A-7EE6-4342-B048-85BDC9FD1C3A}</a:tableStyleId>
              </a:tblPr>
              <a:tblGrid>
                <a:gridCol w="800100"/>
                <a:gridCol w="800100"/>
                <a:gridCol w="800100"/>
                <a:gridCol w="800100"/>
                <a:gridCol w="800100"/>
                <a:gridCol w="800100"/>
                <a:gridCol w="800100"/>
                <a:gridCol w="800100"/>
              </a:tblGrid>
              <a:tr h="670560">
                <a:tc>
                  <a:txBody>
                    <a:bodyPr/>
                    <a:lstStyle/>
                    <a:p>
                      <a:r>
                        <a:rPr lang="en-US" sz="2400" dirty="0" smtClean="0">
                          <a:latin typeface="Bookman Old Style" pitchFamily="18" charset="0"/>
                        </a:rPr>
                        <a:t>14</a:t>
                      </a:r>
                      <a:endParaRPr lang="en-US" sz="2400" dirty="0">
                        <a:latin typeface="Bookman Old Style" pitchFamily="18" charset="0"/>
                      </a:endParaRPr>
                    </a:p>
                  </a:txBody>
                  <a:tcPr/>
                </a:tc>
                <a:tc>
                  <a:txBody>
                    <a:bodyPr/>
                    <a:lstStyle/>
                    <a:p>
                      <a:r>
                        <a:rPr lang="en-US" sz="2400" dirty="0" smtClean="0">
                          <a:latin typeface="Bookman Old Style" pitchFamily="18" charset="0"/>
                        </a:rPr>
                        <a:t>44</a:t>
                      </a:r>
                      <a:endParaRPr lang="en-US" sz="2400" dirty="0">
                        <a:latin typeface="Bookman Old Style" pitchFamily="18" charset="0"/>
                      </a:endParaRPr>
                    </a:p>
                  </a:txBody>
                  <a:tcPr/>
                </a:tc>
                <a:tc>
                  <a:txBody>
                    <a:bodyPr/>
                    <a:lstStyle/>
                    <a:p>
                      <a:r>
                        <a:rPr lang="en-US" sz="2400" dirty="0" smtClean="0">
                          <a:latin typeface="Bookman Old Style" pitchFamily="18" charset="0"/>
                        </a:rPr>
                        <a:t>55</a:t>
                      </a:r>
                      <a:endParaRPr lang="en-US" sz="2400" dirty="0">
                        <a:latin typeface="Bookman Old Style" pitchFamily="18" charset="0"/>
                      </a:endParaRPr>
                    </a:p>
                  </a:txBody>
                  <a:tcPr/>
                </a:tc>
                <a:tc>
                  <a:txBody>
                    <a:bodyPr/>
                    <a:lstStyle/>
                    <a:p>
                      <a:r>
                        <a:rPr lang="en-US" sz="2400" dirty="0" smtClean="0">
                          <a:latin typeface="Bookman Old Style" pitchFamily="18" charset="0"/>
                        </a:rPr>
                        <a:t>33</a:t>
                      </a:r>
                      <a:endParaRPr lang="en-US" sz="2400" dirty="0">
                        <a:latin typeface="Bookman Old Style" pitchFamily="18" charset="0"/>
                      </a:endParaRPr>
                    </a:p>
                  </a:txBody>
                  <a:tcPr/>
                </a:tc>
                <a:tc>
                  <a:txBody>
                    <a:bodyPr/>
                    <a:lstStyle/>
                    <a:p>
                      <a:r>
                        <a:rPr lang="en-US" sz="2400" dirty="0" smtClean="0">
                          <a:latin typeface="Bookman Old Style" pitchFamily="18" charset="0"/>
                        </a:rPr>
                        <a:t>21</a:t>
                      </a:r>
                      <a:endParaRPr lang="en-US" sz="2400" dirty="0">
                        <a:latin typeface="Bookman Old Style" pitchFamily="18" charset="0"/>
                      </a:endParaRPr>
                    </a:p>
                  </a:txBody>
                  <a:tcPr/>
                </a:tc>
                <a:tc>
                  <a:txBody>
                    <a:bodyPr/>
                    <a:lstStyle/>
                    <a:p>
                      <a:r>
                        <a:rPr lang="en-US" sz="2400" dirty="0" smtClean="0">
                          <a:latin typeface="Bookman Old Style" pitchFamily="18" charset="0"/>
                        </a:rPr>
                        <a:t>88</a:t>
                      </a:r>
                      <a:endParaRPr lang="en-US" sz="2400" dirty="0">
                        <a:latin typeface="Bookman Old Style" pitchFamily="18" charset="0"/>
                      </a:endParaRPr>
                    </a:p>
                  </a:txBody>
                  <a:tcPr/>
                </a:tc>
                <a:tc>
                  <a:txBody>
                    <a:bodyPr/>
                    <a:lstStyle/>
                    <a:p>
                      <a:r>
                        <a:rPr lang="en-US" sz="2400" dirty="0" smtClean="0">
                          <a:latin typeface="Bookman Old Style" pitchFamily="18" charset="0"/>
                        </a:rPr>
                        <a:t>9</a:t>
                      </a:r>
                      <a:endParaRPr lang="en-US" sz="2400" dirty="0">
                        <a:latin typeface="Bookman Old Style" pitchFamily="18" charset="0"/>
                      </a:endParaRPr>
                    </a:p>
                  </a:txBody>
                  <a:tcPr/>
                </a:tc>
                <a:tc>
                  <a:txBody>
                    <a:bodyPr/>
                    <a:lstStyle/>
                    <a:p>
                      <a:r>
                        <a:rPr lang="en-US" sz="2400" dirty="0" smtClean="0">
                          <a:latin typeface="Bookman Old Style" pitchFamily="18" charset="0"/>
                        </a:rPr>
                        <a:t>76</a:t>
                      </a:r>
                      <a:endParaRPr lang="en-US" sz="2400" dirty="0">
                        <a:latin typeface="Bookman Old Style" pitchFamily="18" charset="0"/>
                      </a:endParaRPr>
                    </a:p>
                  </a:txBody>
                  <a:tcPr/>
                </a:tc>
              </a:tr>
            </a:tbl>
          </a:graphicData>
        </a:graphic>
      </p:graphicFrame>
      <p:cxnSp>
        <p:nvCxnSpPr>
          <p:cNvPr id="5" name="Straight Connector 4"/>
          <p:cNvCxnSpPr/>
          <p:nvPr/>
        </p:nvCxnSpPr>
        <p:spPr>
          <a:xfrm>
            <a:off x="3352800" y="4343400"/>
            <a:ext cx="1752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67400" y="4343400"/>
            <a:ext cx="2514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803142" y="5247564"/>
            <a:ext cx="11049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391400" y="5247564"/>
            <a:ext cx="838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6096000"/>
            <a:ext cx="685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18</a:t>
            </a:fld>
            <a:endParaRPr lang="en-US"/>
          </a:p>
        </p:txBody>
      </p:sp>
    </p:spTree>
    <p:extLst>
      <p:ext uri="{BB962C8B-B14F-4D97-AF65-F5344CB8AC3E}">
        <p14:creationId xmlns:p14="http://schemas.microsoft.com/office/powerpoint/2010/main" val="2224354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lvl="0" indent="0">
              <a:lnSpc>
                <a:spcPct val="150000"/>
              </a:lnSpc>
              <a:buNone/>
            </a:pPr>
            <a:r>
              <a:rPr lang="en-US" sz="2400" b="1" dirty="0" smtClean="0">
                <a:solidFill>
                  <a:srgbClr val="FF0000"/>
                </a:solidFill>
                <a:latin typeface="Bookman Old Style" pitchFamily="18" charset="0"/>
              </a:rPr>
              <a:t>2. Binary </a:t>
            </a:r>
            <a:r>
              <a:rPr lang="en-US" sz="2400" b="1" dirty="0">
                <a:solidFill>
                  <a:srgbClr val="FF0000"/>
                </a:solidFill>
                <a:latin typeface="Bookman Old Style" pitchFamily="18" charset="0"/>
              </a:rPr>
              <a:t>search algorithm:</a:t>
            </a:r>
          </a:p>
          <a:p>
            <a:pPr>
              <a:lnSpc>
                <a:spcPct val="150000"/>
              </a:lnSpc>
              <a:buFont typeface="Wingdings" pitchFamily="2" charset="2"/>
              <a:buChar char="§"/>
            </a:pPr>
            <a:r>
              <a:rPr lang="en-US" sz="2400" dirty="0">
                <a:latin typeface="Bookman Old Style" pitchFamily="18" charset="0"/>
              </a:rPr>
              <a:t>The sequential search situation will be in worse case i.e. if the element is </a:t>
            </a:r>
            <a:r>
              <a:rPr lang="en-US" sz="2400" dirty="0" smtClean="0">
                <a:latin typeface="Bookman Old Style" pitchFamily="18" charset="0"/>
              </a:rPr>
              <a:t>at the </a:t>
            </a:r>
            <a:r>
              <a:rPr lang="en-US" sz="2400" dirty="0">
                <a:latin typeface="Bookman Old Style" pitchFamily="18" charset="0"/>
              </a:rPr>
              <a:t>end of the list. For eliminating this problem one efficient searching </a:t>
            </a:r>
            <a:r>
              <a:rPr lang="en-US" sz="2400" dirty="0" smtClean="0">
                <a:latin typeface="Bookman Old Style" pitchFamily="18" charset="0"/>
              </a:rPr>
              <a:t>technique called </a:t>
            </a:r>
            <a:r>
              <a:rPr lang="en-US" sz="2400" dirty="0">
                <a:latin typeface="Bookman Old Style" pitchFamily="18" charset="0"/>
              </a:rPr>
              <a:t>binary search is used in this case</a:t>
            </a:r>
            <a:r>
              <a:rPr lang="en-US" sz="2400" dirty="0" smtClean="0">
                <a:latin typeface="Bookman Old Style" pitchFamily="18" charset="0"/>
              </a:rPr>
              <a:t>.</a:t>
            </a:r>
          </a:p>
          <a:p>
            <a:pPr>
              <a:lnSpc>
                <a:spcPct val="150000"/>
              </a:lnSpc>
              <a:buFont typeface="Wingdings" pitchFamily="2" charset="2"/>
              <a:buChar char="§"/>
            </a:pPr>
            <a:endParaRPr lang="en-US" sz="2400" dirty="0" smtClean="0">
              <a:latin typeface="Bookman Old Style" pitchFamily="18" charset="0"/>
            </a:endParaRPr>
          </a:p>
          <a:p>
            <a:pPr>
              <a:lnSpc>
                <a:spcPct val="150000"/>
              </a:lnSpc>
              <a:buFont typeface="Wingdings" pitchFamily="2" charset="2"/>
              <a:buChar char="§"/>
            </a:pPr>
            <a:r>
              <a:rPr lang="en-US" sz="2400" dirty="0" smtClean="0">
                <a:latin typeface="Bookman Old Style" pitchFamily="18" charset="0"/>
              </a:rPr>
              <a:t>Binary </a:t>
            </a:r>
            <a:r>
              <a:rPr lang="en-US" sz="2400" dirty="0">
                <a:latin typeface="Bookman Old Style" pitchFamily="18" charset="0"/>
              </a:rPr>
              <a:t>search algorithm is types of searching algorithm which is very fast and efficient. To search using this method, the list of elements must be in </a:t>
            </a:r>
            <a:r>
              <a:rPr lang="en-US" sz="2400" b="1" dirty="0">
                <a:latin typeface="Bookman Old Style" pitchFamily="18" charset="0"/>
              </a:rPr>
              <a:t>sorted order.</a:t>
            </a:r>
            <a:endParaRPr lang="en-US" sz="2400" dirty="0">
              <a:latin typeface="Bookman Old Style" pitchFamily="18" charset="0"/>
            </a:endParaRPr>
          </a:p>
          <a:p>
            <a:pPr marL="0" indent="0">
              <a:lnSpc>
                <a:spcPct val="150000"/>
              </a:lnSpc>
              <a:buNone/>
            </a:pPr>
            <a:endParaRPr lang="en-US" sz="28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19</a:t>
            </a:fld>
            <a:endParaRPr lang="en-US"/>
          </a:p>
        </p:txBody>
      </p:sp>
    </p:spTree>
    <p:extLst>
      <p:ext uri="{BB962C8B-B14F-4D97-AF65-F5344CB8AC3E}">
        <p14:creationId xmlns:p14="http://schemas.microsoft.com/office/powerpoint/2010/main" val="222435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indent="0">
              <a:buNone/>
            </a:pPr>
            <a:r>
              <a:rPr lang="en-US" sz="2400" b="1" dirty="0" smtClean="0">
                <a:solidFill>
                  <a:srgbClr val="FF0000"/>
                </a:solidFill>
                <a:latin typeface="Bookman Old Style" pitchFamily="18" charset="0"/>
              </a:rPr>
              <a:t>What is Searching?</a:t>
            </a:r>
          </a:p>
          <a:p>
            <a:pPr>
              <a:buFont typeface="Wingdings" pitchFamily="2" charset="2"/>
              <a:buChar char="§"/>
            </a:pPr>
            <a:r>
              <a:rPr lang="en-US" sz="2400" dirty="0" smtClean="0">
                <a:latin typeface="Bookman Old Style" pitchFamily="18" charset="0"/>
              </a:rPr>
              <a:t>We know that today’s computer stores a lot of information.</a:t>
            </a:r>
          </a:p>
          <a:p>
            <a:pPr>
              <a:buFont typeface="Wingdings" pitchFamily="2" charset="2"/>
              <a:buChar char="§"/>
            </a:pPr>
            <a:r>
              <a:rPr lang="en-US" sz="2400" dirty="0" smtClean="0">
                <a:latin typeface="Bookman Old Style" pitchFamily="18" charset="0"/>
              </a:rPr>
              <a:t>To retrieve this information effectively we need very efficient searching algorithms.</a:t>
            </a:r>
          </a:p>
          <a:p>
            <a:pPr>
              <a:buFont typeface="Wingdings" pitchFamily="2" charset="2"/>
              <a:buChar char="§"/>
            </a:pPr>
            <a:r>
              <a:rPr lang="en-US" sz="2400" dirty="0" smtClean="0">
                <a:latin typeface="Bookman Old Style" pitchFamily="18" charset="0"/>
              </a:rPr>
              <a:t>Searching  is an operation or a technique that helps to find the location of a given elements or value in the list or array.</a:t>
            </a:r>
          </a:p>
          <a:p>
            <a:pPr marL="0" indent="0" algn="ctr">
              <a:buNone/>
            </a:pPr>
            <a:r>
              <a:rPr lang="en-US" sz="2400" b="1" dirty="0" smtClean="0">
                <a:latin typeface="Bookman Old Style" pitchFamily="18" charset="0"/>
              </a:rPr>
              <a:t>Or</a:t>
            </a:r>
          </a:p>
          <a:p>
            <a:pPr>
              <a:buFont typeface="Wingdings" pitchFamily="2" charset="2"/>
              <a:buChar char="§"/>
            </a:pPr>
            <a:r>
              <a:rPr lang="en-US" sz="2400" dirty="0">
                <a:latin typeface="Bookman Old Style" pitchFamily="18" charset="0"/>
              </a:rPr>
              <a:t>Searching refers to the operation of finding the location of given data item in a collection of items. It is the retrieval process from the sorted data</a:t>
            </a:r>
          </a:p>
          <a:p>
            <a:pPr>
              <a:buFont typeface="Wingdings" pitchFamily="2" charset="2"/>
              <a:buChar char="§"/>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Any search is said to be successful or unsuccessful depending upon whether the element that is being searched is found or not.</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2</a:t>
            </a:fld>
            <a:endParaRPr lang="en-US"/>
          </a:p>
        </p:txBody>
      </p:sp>
    </p:spTree>
    <p:extLst>
      <p:ext uri="{BB962C8B-B14F-4D97-AF65-F5344CB8AC3E}">
        <p14:creationId xmlns:p14="http://schemas.microsoft.com/office/powerpoint/2010/main" val="2224354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a:buFont typeface="Wingdings" pitchFamily="2" charset="2"/>
              <a:buChar char="§"/>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In </a:t>
            </a:r>
            <a:r>
              <a:rPr lang="en-US" sz="2400" dirty="0">
                <a:latin typeface="Bookman Old Style" pitchFamily="18" charset="0"/>
              </a:rPr>
              <a:t>binary search, to search an element the comparison is made with element present in middle. If equal then the search is said to be successful otherwise the array is divided into two parts, one starting from 0 to (n/2-1) and the second portion from (n/2+1) to (n-1</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a:buFont typeface="Wingdings" pitchFamily="2" charset="2"/>
              <a:buChar char="§"/>
            </a:pPr>
            <a:r>
              <a:rPr lang="en-US" sz="2400" dirty="0">
                <a:latin typeface="Bookman Old Style" pitchFamily="18" charset="0"/>
              </a:rPr>
              <a:t>As a result, the first portion contains elements less than mid element and second portion contains element greater than mid element. If element to be search is smaller than mid element then searching will be continue in first portion, otherwise second portion, so, this process is repeated till element is found or division cannot be done further.</a:t>
            </a:r>
          </a:p>
          <a:p>
            <a:pPr marL="0" indent="0">
              <a:buNone/>
            </a:pPr>
            <a:endParaRPr lang="en-US" sz="24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20</a:t>
            </a:fld>
            <a:endParaRPr lang="en-US"/>
          </a:p>
        </p:txBody>
      </p:sp>
    </p:spTree>
    <p:extLst>
      <p:ext uri="{BB962C8B-B14F-4D97-AF65-F5344CB8AC3E}">
        <p14:creationId xmlns:p14="http://schemas.microsoft.com/office/powerpoint/2010/main" val="727660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r>
              <a:rPr lang="en-US" sz="2400" b="1" dirty="0">
                <a:solidFill>
                  <a:srgbClr val="FF0000"/>
                </a:solidFill>
                <a:latin typeface="Bookman Old Style" pitchFamily="18" charset="0"/>
              </a:rPr>
              <a:t>Algorithm:</a:t>
            </a:r>
          </a:p>
          <a:p>
            <a:pPr marL="0" lvl="0" indent="0">
              <a:buNone/>
            </a:pPr>
            <a:r>
              <a:rPr lang="en-US" sz="2400" dirty="0" smtClean="0">
                <a:latin typeface="Bookman Old Style" pitchFamily="18" charset="0"/>
              </a:rPr>
              <a:t>1.Set </a:t>
            </a:r>
            <a:r>
              <a:rPr lang="en-US" sz="2400" dirty="0">
                <a:latin typeface="Bookman Old Style" pitchFamily="18" charset="0"/>
              </a:rPr>
              <a:t>top=no. of data-1 and bottom=0</a:t>
            </a:r>
          </a:p>
          <a:p>
            <a:pPr marL="0" lvl="0" indent="0">
              <a:buNone/>
            </a:pPr>
            <a:r>
              <a:rPr lang="en-US" sz="2400" dirty="0" smtClean="0">
                <a:latin typeface="Bookman Old Style" pitchFamily="18" charset="0"/>
              </a:rPr>
              <a:t>2. While(bottom</a:t>
            </a:r>
            <a:r>
              <a:rPr lang="en-US" sz="2400" dirty="0">
                <a:latin typeface="Bookman Old Style" pitchFamily="18" charset="0"/>
              </a:rPr>
              <a:t>&lt;=top)</a:t>
            </a:r>
          </a:p>
          <a:p>
            <a:pPr marL="0" indent="0">
              <a:buNone/>
            </a:pPr>
            <a:r>
              <a:rPr lang="en-US" sz="2400" dirty="0">
                <a:latin typeface="Bookman Old Style" pitchFamily="18" charset="0"/>
              </a:rPr>
              <a:t>{</a:t>
            </a:r>
          </a:p>
          <a:p>
            <a:pPr marL="0" indent="0">
              <a:buNone/>
            </a:pPr>
            <a:r>
              <a:rPr lang="en-US" sz="2400" dirty="0">
                <a:latin typeface="Bookman Old Style" pitchFamily="18" charset="0"/>
              </a:rPr>
              <a:t>	Mid = (</a:t>
            </a:r>
            <a:r>
              <a:rPr lang="en-US" sz="2400" dirty="0" err="1">
                <a:latin typeface="Bookman Old Style" pitchFamily="18" charset="0"/>
              </a:rPr>
              <a:t>top+bottom</a:t>
            </a:r>
            <a:r>
              <a:rPr lang="en-US" sz="2400" dirty="0">
                <a:latin typeface="Bookman Old Style" pitchFamily="18" charset="0"/>
              </a:rPr>
              <a:t>)/2</a:t>
            </a:r>
          </a:p>
          <a:p>
            <a:pPr marL="0" indent="0">
              <a:buNone/>
            </a:pPr>
            <a:r>
              <a:rPr lang="en-US" sz="2400" dirty="0">
                <a:latin typeface="Bookman Old Style" pitchFamily="18" charset="0"/>
              </a:rPr>
              <a:t> </a:t>
            </a:r>
          </a:p>
          <a:p>
            <a:pPr marL="0" indent="0">
              <a:buNone/>
            </a:pPr>
            <a:r>
              <a:rPr lang="en-US" sz="2400" dirty="0">
                <a:latin typeface="Bookman Old Style" pitchFamily="18" charset="0"/>
              </a:rPr>
              <a:t>	</a:t>
            </a:r>
            <a:r>
              <a:rPr lang="en-US" sz="2400" b="1" dirty="0">
                <a:latin typeface="Bookman Old Style" pitchFamily="18" charset="0"/>
              </a:rPr>
              <a:t>if (key == a[mid]</a:t>
            </a:r>
          </a:p>
          <a:p>
            <a:pPr marL="0" indent="0">
              <a:buNone/>
            </a:pPr>
            <a:r>
              <a:rPr lang="en-US" sz="2400" dirty="0">
                <a:latin typeface="Bookman Old Style" pitchFamily="18" charset="0"/>
              </a:rPr>
              <a:t>		return mid</a:t>
            </a:r>
          </a:p>
          <a:p>
            <a:pPr marL="0" indent="0">
              <a:buNone/>
            </a:pPr>
            <a:r>
              <a:rPr lang="en-US" sz="2400" dirty="0">
                <a:latin typeface="Bookman Old Style" pitchFamily="18" charset="0"/>
              </a:rPr>
              <a:t>	</a:t>
            </a:r>
            <a:r>
              <a:rPr lang="en-US" sz="2400" b="1" dirty="0">
                <a:latin typeface="Bookman Old Style" pitchFamily="18" charset="0"/>
              </a:rPr>
              <a:t>if (key &lt; a[mid] )</a:t>
            </a:r>
          </a:p>
          <a:p>
            <a:pPr marL="0" indent="0">
              <a:buNone/>
            </a:pPr>
            <a:r>
              <a:rPr lang="en-US" sz="2400" dirty="0">
                <a:latin typeface="Bookman Old Style" pitchFamily="18" charset="0"/>
              </a:rPr>
              <a:t>		Top = mid-1</a:t>
            </a:r>
          </a:p>
          <a:p>
            <a:pPr marL="0" indent="0">
              <a:buNone/>
            </a:pPr>
            <a:r>
              <a:rPr lang="en-US" sz="2400" dirty="0">
                <a:latin typeface="Bookman Old Style" pitchFamily="18" charset="0"/>
              </a:rPr>
              <a:t>	else</a:t>
            </a:r>
          </a:p>
          <a:p>
            <a:pPr marL="0" indent="0">
              <a:buNone/>
            </a:pPr>
            <a:r>
              <a:rPr lang="en-US" sz="2400" dirty="0">
                <a:latin typeface="Bookman Old Style" pitchFamily="18" charset="0"/>
              </a:rPr>
              <a:t>	bottom = mid+1</a:t>
            </a:r>
          </a:p>
          <a:p>
            <a:pPr marL="0" indent="0">
              <a:buNone/>
            </a:pPr>
            <a:r>
              <a:rPr lang="en-US" sz="2400" dirty="0">
                <a:latin typeface="Bookman Old Style" pitchFamily="18" charset="0"/>
              </a:rPr>
              <a:t>}</a:t>
            </a:r>
          </a:p>
          <a:p>
            <a:pPr marL="0" lvl="0" indent="0">
              <a:buNone/>
            </a:pPr>
            <a:r>
              <a:rPr lang="en-US" sz="2400" dirty="0" smtClean="0">
                <a:latin typeface="Bookman Old Style" pitchFamily="18" charset="0"/>
              </a:rPr>
              <a:t>3. If </a:t>
            </a:r>
            <a:r>
              <a:rPr lang="en-US" sz="2400" dirty="0">
                <a:latin typeface="Bookman Old Style" pitchFamily="18" charset="0"/>
              </a:rPr>
              <a:t>data is not found then display data not found message.</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21</a:t>
            </a:fld>
            <a:endParaRPr lang="en-US"/>
          </a:p>
        </p:txBody>
      </p:sp>
    </p:spTree>
    <p:extLst>
      <p:ext uri="{BB962C8B-B14F-4D97-AF65-F5344CB8AC3E}">
        <p14:creationId xmlns:p14="http://schemas.microsoft.com/office/powerpoint/2010/main" val="1391115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a:bodyPr>
          <a:lstStyle/>
          <a:p>
            <a:pPr marL="0" indent="0">
              <a:buNone/>
            </a:pPr>
            <a:r>
              <a:rPr lang="en-US" sz="1800" b="1" dirty="0" smtClean="0"/>
              <a:t>//binary search using function. (Binary1.cpp)</a:t>
            </a:r>
          </a:p>
          <a:p>
            <a:pPr marL="0" indent="0">
              <a:buNone/>
            </a:pPr>
            <a:r>
              <a:rPr lang="en-US" sz="1800" b="1" dirty="0" smtClean="0"/>
              <a:t>//method1:</a:t>
            </a:r>
          </a:p>
          <a:p>
            <a:pPr marL="0" indent="0">
              <a:buNone/>
            </a:pPr>
            <a:r>
              <a:rPr lang="en-US" sz="1800" dirty="0" smtClean="0"/>
              <a:t>#</a:t>
            </a:r>
            <a:r>
              <a:rPr lang="en-US" sz="1800" dirty="0"/>
              <a:t>include&lt;</a:t>
            </a:r>
            <a:r>
              <a:rPr lang="en-US" sz="1800" dirty="0" err="1"/>
              <a:t>stdio.h</a:t>
            </a:r>
            <a:r>
              <a:rPr lang="en-US" sz="1800" dirty="0"/>
              <a:t>&gt;</a:t>
            </a:r>
          </a:p>
          <a:p>
            <a:pPr marL="0" indent="0">
              <a:buNone/>
            </a:pPr>
            <a:r>
              <a:rPr lang="en-US" sz="1800" dirty="0"/>
              <a:t>#include&lt;</a:t>
            </a:r>
            <a:r>
              <a:rPr lang="en-US" sz="1800" dirty="0" err="1"/>
              <a:t>conio.h</a:t>
            </a:r>
            <a:r>
              <a:rPr lang="en-US" sz="1800" dirty="0"/>
              <a:t>&gt;</a:t>
            </a:r>
          </a:p>
          <a:p>
            <a:pPr marL="0" indent="0">
              <a:buNone/>
            </a:pPr>
            <a:r>
              <a:rPr lang="en-US" sz="1800" dirty="0" err="1"/>
              <a:t>int</a:t>
            </a:r>
            <a:r>
              <a:rPr lang="en-US" sz="1800" dirty="0"/>
              <a:t> </a:t>
            </a:r>
            <a:r>
              <a:rPr lang="en-US" sz="1800" dirty="0" err="1"/>
              <a:t>binary_search</a:t>
            </a:r>
            <a:r>
              <a:rPr lang="en-US" sz="1800" dirty="0"/>
              <a:t>(</a:t>
            </a:r>
            <a:r>
              <a:rPr lang="en-US" sz="1800" dirty="0" err="1"/>
              <a:t>int</a:t>
            </a:r>
            <a:r>
              <a:rPr lang="en-US" sz="1800" dirty="0"/>
              <a:t> n, </a:t>
            </a:r>
            <a:r>
              <a:rPr lang="en-US" sz="1800" dirty="0" err="1"/>
              <a:t>int</a:t>
            </a:r>
            <a:r>
              <a:rPr lang="en-US" sz="1800" dirty="0"/>
              <a:t> a[], </a:t>
            </a:r>
            <a:r>
              <a:rPr lang="en-US" sz="1800" dirty="0" err="1"/>
              <a:t>int</a:t>
            </a:r>
            <a:r>
              <a:rPr lang="en-US" sz="1800" dirty="0"/>
              <a:t> key);</a:t>
            </a:r>
          </a:p>
          <a:p>
            <a:pPr marL="0" indent="0">
              <a:buNone/>
            </a:pPr>
            <a:r>
              <a:rPr lang="en-US" sz="1800" dirty="0"/>
              <a:t>void main()</a:t>
            </a:r>
          </a:p>
          <a:p>
            <a:pPr marL="0" indent="0">
              <a:buNone/>
            </a:pPr>
            <a:r>
              <a:rPr lang="en-US" sz="1800" dirty="0"/>
              <a:t>{</a:t>
            </a:r>
          </a:p>
          <a:p>
            <a:pPr marL="0" indent="0">
              <a:buNone/>
            </a:pPr>
            <a:r>
              <a:rPr lang="en-US" sz="1800" dirty="0"/>
              <a:t>  </a:t>
            </a:r>
            <a:r>
              <a:rPr lang="en-US" sz="1800" dirty="0" err="1"/>
              <a:t>int</a:t>
            </a:r>
            <a:r>
              <a:rPr lang="en-US" sz="1800" dirty="0"/>
              <a:t> i, </a:t>
            </a:r>
            <a:r>
              <a:rPr lang="en-US" sz="1800" dirty="0" err="1"/>
              <a:t>pos</a:t>
            </a:r>
            <a:r>
              <a:rPr lang="en-US" sz="1800" dirty="0"/>
              <a:t>, n, key, a[100];</a:t>
            </a:r>
          </a:p>
          <a:p>
            <a:pPr marL="0" indent="0">
              <a:buNone/>
            </a:pPr>
            <a:r>
              <a:rPr lang="en-US" sz="1800" dirty="0"/>
              <a:t>  </a:t>
            </a:r>
            <a:r>
              <a:rPr lang="en-US" sz="1800" dirty="0" err="1"/>
              <a:t>clrscr</a:t>
            </a:r>
            <a:r>
              <a:rPr lang="en-US" sz="1800" dirty="0"/>
              <a:t>();</a:t>
            </a:r>
          </a:p>
          <a:p>
            <a:pPr marL="0" indent="0">
              <a:buNone/>
            </a:pPr>
            <a:r>
              <a:rPr lang="en-US" sz="1800" dirty="0"/>
              <a:t>  </a:t>
            </a:r>
            <a:r>
              <a:rPr lang="en-US" sz="1800" dirty="0" err="1"/>
              <a:t>printf</a:t>
            </a:r>
            <a:r>
              <a:rPr lang="en-US" sz="1800" dirty="0"/>
              <a:t>("Enter number of elements:\n");</a:t>
            </a:r>
          </a:p>
          <a:p>
            <a:pPr marL="0" indent="0">
              <a:buNone/>
            </a:pPr>
            <a:r>
              <a:rPr lang="en-US" sz="1800" dirty="0"/>
              <a:t>  </a:t>
            </a:r>
            <a:r>
              <a:rPr lang="en-US" sz="1800" dirty="0" err="1"/>
              <a:t>scanf</a:t>
            </a:r>
            <a:r>
              <a:rPr lang="en-US" sz="1800" dirty="0"/>
              <a:t>("%d", &amp;n);</a:t>
            </a:r>
          </a:p>
          <a:p>
            <a:pPr marL="0" indent="0">
              <a:buNone/>
            </a:pPr>
            <a:r>
              <a:rPr lang="en-US" sz="1800" dirty="0"/>
              <a:t>  </a:t>
            </a:r>
            <a:r>
              <a:rPr lang="en-US" sz="1800" dirty="0" err="1"/>
              <a:t>printf</a:t>
            </a:r>
            <a:r>
              <a:rPr lang="en-US" sz="1800" dirty="0"/>
              <a:t>("Enter %d integers:\n", n);</a:t>
            </a:r>
          </a:p>
          <a:p>
            <a:pPr marL="0" indent="0">
              <a:buNone/>
            </a:pPr>
            <a:r>
              <a:rPr lang="en-US" sz="1800" dirty="0"/>
              <a:t>  for (i = 0; i &lt; n; i++)</a:t>
            </a:r>
          </a:p>
          <a:p>
            <a:pPr marL="0" indent="0">
              <a:buNone/>
            </a:pPr>
            <a:r>
              <a:rPr lang="en-US" sz="1800" dirty="0"/>
              <a:t>	</a:t>
            </a:r>
            <a:r>
              <a:rPr lang="en-US" sz="1800" dirty="0" err="1"/>
              <a:t>scanf</a:t>
            </a:r>
            <a:r>
              <a:rPr lang="en-US" sz="1800" dirty="0"/>
              <a:t>("%d", &amp;a[i]);</a:t>
            </a:r>
          </a:p>
          <a:p>
            <a:pPr marL="0" indent="0">
              <a:buNone/>
            </a:pPr>
            <a:r>
              <a:rPr lang="en-US" sz="1800" dirty="0"/>
              <a:t>  </a:t>
            </a:r>
            <a:r>
              <a:rPr lang="en-US" sz="1800" dirty="0" err="1"/>
              <a:t>printf</a:t>
            </a:r>
            <a:r>
              <a:rPr lang="en-US" sz="1800" dirty="0"/>
              <a:t>("Enter value to find:");</a:t>
            </a:r>
          </a:p>
          <a:p>
            <a:pPr marL="0" indent="0">
              <a:buNone/>
            </a:pPr>
            <a:r>
              <a:rPr lang="en-US" sz="1800" dirty="0"/>
              <a:t>  </a:t>
            </a:r>
            <a:r>
              <a:rPr lang="en-US" sz="1800" dirty="0" err="1"/>
              <a:t>scanf</a:t>
            </a:r>
            <a:r>
              <a:rPr lang="en-US" sz="1800" dirty="0"/>
              <a:t>("%d", &amp;key);</a:t>
            </a:r>
          </a:p>
          <a:p>
            <a:pPr marL="0" indent="0">
              <a:buNone/>
            </a:pPr>
            <a:r>
              <a:rPr lang="en-US" sz="1800" dirty="0"/>
              <a:t>  </a:t>
            </a:r>
            <a:r>
              <a:rPr lang="en-US" sz="1800" dirty="0" err="1"/>
              <a:t>pos</a:t>
            </a:r>
            <a:r>
              <a:rPr lang="en-US" sz="1800" dirty="0"/>
              <a:t>=</a:t>
            </a:r>
            <a:r>
              <a:rPr lang="en-US" sz="1800" dirty="0" err="1"/>
              <a:t>binary_search</a:t>
            </a:r>
            <a:r>
              <a:rPr lang="en-US" sz="1800" dirty="0"/>
              <a:t>(n, a, key);</a:t>
            </a:r>
          </a:p>
          <a:p>
            <a:pPr marL="0" indent="0">
              <a:buNone/>
            </a:pPr>
            <a:r>
              <a:rPr lang="en-US" sz="1800" dirty="0"/>
              <a:t>  if(</a:t>
            </a:r>
            <a:r>
              <a:rPr lang="en-US" sz="1800" dirty="0" err="1"/>
              <a:t>pos</a:t>
            </a:r>
            <a:r>
              <a:rPr lang="en-US" sz="1800" dirty="0"/>
              <a:t>&gt;=0)</a:t>
            </a:r>
          </a:p>
          <a:p>
            <a:pPr marL="0" indent="0">
              <a:buNone/>
            </a:pPr>
            <a:r>
              <a:rPr lang="en-US" sz="1800" dirty="0"/>
              <a:t>  </a:t>
            </a:r>
            <a:r>
              <a:rPr lang="en-US" sz="1800" dirty="0" err="1"/>
              <a:t>printf</a:t>
            </a:r>
            <a:r>
              <a:rPr lang="en-US" sz="1800" dirty="0"/>
              <a:t>("%d is location of data in array.",</a:t>
            </a:r>
            <a:r>
              <a:rPr lang="en-US" sz="1800" dirty="0" err="1"/>
              <a:t>pos</a:t>
            </a:r>
            <a:r>
              <a:rPr lang="en-US" sz="1800" dirty="0"/>
              <a:t>);</a:t>
            </a:r>
          </a:p>
          <a:p>
            <a:pPr marL="0" indent="0">
              <a:buNone/>
            </a:pPr>
            <a:r>
              <a:rPr lang="en-US" sz="1800" dirty="0"/>
              <a:t>  else</a:t>
            </a:r>
          </a:p>
          <a:p>
            <a:pPr marL="0" indent="0">
              <a:buNone/>
            </a:pPr>
            <a:r>
              <a:rPr lang="en-US" sz="1800" dirty="0"/>
              <a:t>  </a:t>
            </a:r>
            <a:r>
              <a:rPr lang="en-US" sz="1800" dirty="0" err="1"/>
              <a:t>printf</a:t>
            </a:r>
            <a:r>
              <a:rPr lang="en-US" sz="1800" dirty="0"/>
              <a:t>("%d in not present in </a:t>
            </a:r>
            <a:r>
              <a:rPr lang="en-US" sz="1800" dirty="0" err="1"/>
              <a:t>list",key</a:t>
            </a:r>
            <a:r>
              <a:rPr lang="en-US" sz="1800" dirty="0"/>
              <a:t>);</a:t>
            </a:r>
          </a:p>
          <a:p>
            <a:pPr marL="0" indent="0">
              <a:buNone/>
            </a:pPr>
            <a:r>
              <a:rPr lang="en-US" sz="1800" dirty="0"/>
              <a:t>  </a:t>
            </a:r>
            <a:r>
              <a:rPr lang="en-US" sz="1800" dirty="0" err="1"/>
              <a:t>getch</a:t>
            </a:r>
            <a:r>
              <a:rPr lang="en-US" sz="1800" dirty="0"/>
              <a:t>();</a:t>
            </a:r>
          </a:p>
          <a:p>
            <a:pPr marL="0" indent="0">
              <a:buNone/>
            </a:pPr>
            <a:r>
              <a:rPr lang="en-US" sz="1800" dirty="0"/>
              <a:t>  }</a:t>
            </a:r>
          </a:p>
          <a:p>
            <a:pPr marL="0" indent="0">
              <a:buNone/>
            </a:pPr>
            <a:r>
              <a:rPr lang="en-US" sz="1800" dirty="0"/>
              <a:t>  </a:t>
            </a:r>
            <a:r>
              <a:rPr lang="en-US" sz="1800" dirty="0" err="1"/>
              <a:t>int</a:t>
            </a:r>
            <a:r>
              <a:rPr lang="en-US" sz="1800" dirty="0"/>
              <a:t> </a:t>
            </a:r>
            <a:r>
              <a:rPr lang="en-US" sz="1800" dirty="0" err="1"/>
              <a:t>binary_search</a:t>
            </a:r>
            <a:r>
              <a:rPr lang="en-US" sz="1800" dirty="0"/>
              <a:t>(</a:t>
            </a:r>
            <a:r>
              <a:rPr lang="en-US" sz="1800" dirty="0" err="1"/>
              <a:t>int</a:t>
            </a:r>
            <a:r>
              <a:rPr lang="en-US" sz="1800" dirty="0"/>
              <a:t> n, </a:t>
            </a:r>
            <a:r>
              <a:rPr lang="en-US" sz="1800" dirty="0" err="1"/>
              <a:t>int</a:t>
            </a:r>
            <a:r>
              <a:rPr lang="en-US" sz="1800" dirty="0"/>
              <a:t> a[], </a:t>
            </a:r>
            <a:r>
              <a:rPr lang="en-US" sz="1800" dirty="0" err="1"/>
              <a:t>int</a:t>
            </a:r>
            <a:r>
              <a:rPr lang="en-US" sz="1800" dirty="0"/>
              <a:t> key)</a:t>
            </a:r>
          </a:p>
          <a:p>
            <a:pPr marL="0" indent="0">
              <a:buNone/>
            </a:pPr>
            <a:r>
              <a:rPr lang="en-US" sz="1800" dirty="0"/>
              <a:t>  {</a:t>
            </a:r>
          </a:p>
          <a:p>
            <a:pPr marL="0" indent="0">
              <a:buNone/>
            </a:pPr>
            <a:r>
              <a:rPr lang="en-US" sz="1800" dirty="0"/>
              <a:t>	</a:t>
            </a:r>
            <a:r>
              <a:rPr lang="en-US" sz="1800" dirty="0" err="1"/>
              <a:t>int</a:t>
            </a:r>
            <a:r>
              <a:rPr lang="en-US" sz="1800" dirty="0"/>
              <a:t> bottom=0, mid;</a:t>
            </a:r>
          </a:p>
          <a:p>
            <a:pPr marL="0" indent="0">
              <a:buNone/>
            </a:pPr>
            <a:r>
              <a:rPr lang="en-US" sz="1800" dirty="0"/>
              <a:t>	</a:t>
            </a:r>
            <a:r>
              <a:rPr lang="en-US" sz="1800" dirty="0" err="1"/>
              <a:t>int</a:t>
            </a:r>
            <a:r>
              <a:rPr lang="en-US" sz="1800" dirty="0"/>
              <a:t> top=n-1;</a:t>
            </a:r>
          </a:p>
          <a:p>
            <a:pPr marL="0" indent="0">
              <a:buNone/>
            </a:pPr>
            <a:r>
              <a:rPr lang="en-US" sz="1800" dirty="0"/>
              <a:t>	</a:t>
            </a:r>
            <a:r>
              <a:rPr lang="en-US" sz="1800" b="1" dirty="0"/>
              <a:t>while (bottom &lt;= top)</a:t>
            </a:r>
          </a:p>
          <a:p>
            <a:pPr marL="0" indent="0">
              <a:buNone/>
            </a:pPr>
            <a:r>
              <a:rPr lang="en-US" sz="1800" b="1" dirty="0"/>
              <a:t>	{</a:t>
            </a:r>
          </a:p>
          <a:p>
            <a:pPr marL="0" indent="0">
              <a:buNone/>
            </a:pPr>
            <a:r>
              <a:rPr lang="en-US" sz="1800" b="1" dirty="0"/>
              <a:t>		mid=(</a:t>
            </a:r>
            <a:r>
              <a:rPr lang="en-US" sz="1800" b="1" dirty="0" err="1"/>
              <a:t>top+bottom</a:t>
            </a:r>
            <a:r>
              <a:rPr lang="en-US" sz="1800" b="1" dirty="0"/>
              <a:t>)/2;</a:t>
            </a:r>
          </a:p>
          <a:p>
            <a:pPr marL="0" indent="0">
              <a:buNone/>
            </a:pPr>
            <a:r>
              <a:rPr lang="en-US" sz="1800" b="1" dirty="0"/>
              <a:t>		if(key==a[mid])</a:t>
            </a:r>
          </a:p>
          <a:p>
            <a:pPr marL="0" indent="0">
              <a:buNone/>
            </a:pPr>
            <a:r>
              <a:rPr lang="en-US" sz="1800" b="1" dirty="0"/>
              <a:t>			return mid;</a:t>
            </a:r>
          </a:p>
          <a:p>
            <a:pPr marL="0" indent="0">
              <a:buNone/>
            </a:pPr>
            <a:r>
              <a:rPr lang="en-US" sz="1800" b="1" dirty="0"/>
              <a:t>		if (key&lt; a[mid])</a:t>
            </a:r>
          </a:p>
          <a:p>
            <a:pPr marL="0" indent="0">
              <a:buNone/>
            </a:pPr>
            <a:r>
              <a:rPr lang="en-US" sz="1800" b="1" dirty="0"/>
              <a:t>			top=mid-1;</a:t>
            </a:r>
          </a:p>
          <a:p>
            <a:pPr marL="0" indent="0">
              <a:buNone/>
            </a:pPr>
            <a:r>
              <a:rPr lang="en-US" sz="1800" b="1" dirty="0"/>
              <a:t>		else</a:t>
            </a:r>
          </a:p>
          <a:p>
            <a:pPr marL="0" indent="0">
              <a:buNone/>
            </a:pPr>
            <a:r>
              <a:rPr lang="en-US" sz="1800" b="1" dirty="0"/>
              <a:t>			bottom=mid+1;</a:t>
            </a:r>
          </a:p>
          <a:p>
            <a:pPr marL="0" indent="0">
              <a:buNone/>
            </a:pPr>
            <a:r>
              <a:rPr lang="en-US" sz="1800" b="1" dirty="0"/>
              <a:t>	}</a:t>
            </a:r>
          </a:p>
          <a:p>
            <a:pPr marL="0" indent="0">
              <a:buNone/>
            </a:pPr>
            <a:r>
              <a:rPr lang="en-US" sz="1800" b="1" dirty="0"/>
              <a:t>	return -1;</a:t>
            </a:r>
          </a:p>
          <a:p>
            <a:pPr marL="0" indent="0">
              <a:buNone/>
            </a:pPr>
            <a:r>
              <a:rPr lang="en-US" sz="1800" dirty="0"/>
              <a:t>  </a:t>
            </a:r>
            <a:r>
              <a:rPr lang="en-US" sz="1800" dirty="0" smtClean="0"/>
              <a:t>     }</a:t>
            </a:r>
            <a:endParaRPr lang="en-US" sz="18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22</a:t>
            </a:fld>
            <a:endParaRPr lang="en-US"/>
          </a:p>
        </p:txBody>
      </p:sp>
    </p:spTree>
    <p:extLst>
      <p:ext uri="{BB962C8B-B14F-4D97-AF65-F5344CB8AC3E}">
        <p14:creationId xmlns:p14="http://schemas.microsoft.com/office/powerpoint/2010/main" val="1391115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52400"/>
            <a:ext cx="4876800" cy="343182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01" y="4038600"/>
            <a:ext cx="4809699" cy="2819400"/>
          </a:xfrm>
          <a:prstGeom prst="rect">
            <a:avLst/>
          </a:prstGeom>
        </p:spPr>
      </p:pic>
      <p:sp>
        <p:nvSpPr>
          <p:cNvPr id="5" name="TextBox 4"/>
          <p:cNvSpPr txBox="1"/>
          <p:nvPr/>
        </p:nvSpPr>
        <p:spPr>
          <a:xfrm>
            <a:off x="5248701" y="914400"/>
            <a:ext cx="2676099" cy="369332"/>
          </a:xfrm>
          <a:prstGeom prst="rect">
            <a:avLst/>
          </a:prstGeom>
          <a:noFill/>
        </p:spPr>
        <p:txBody>
          <a:bodyPr wrap="square" rtlCol="0">
            <a:spAutoFit/>
          </a:bodyPr>
          <a:lstStyle/>
          <a:p>
            <a:r>
              <a:rPr lang="en-US" b="1" dirty="0" smtClean="0"/>
              <a:t>Output 1</a:t>
            </a:r>
            <a:endParaRPr lang="en-US" b="1" dirty="0"/>
          </a:p>
        </p:txBody>
      </p:sp>
      <p:sp>
        <p:nvSpPr>
          <p:cNvPr id="6" name="TextBox 5"/>
          <p:cNvSpPr txBox="1"/>
          <p:nvPr/>
        </p:nvSpPr>
        <p:spPr>
          <a:xfrm>
            <a:off x="5410200" y="4979158"/>
            <a:ext cx="2676099" cy="369332"/>
          </a:xfrm>
          <a:prstGeom prst="rect">
            <a:avLst/>
          </a:prstGeom>
          <a:noFill/>
        </p:spPr>
        <p:txBody>
          <a:bodyPr wrap="square" rtlCol="0">
            <a:spAutoFit/>
          </a:bodyPr>
          <a:lstStyle/>
          <a:p>
            <a:r>
              <a:rPr lang="en-US" b="1" dirty="0" smtClean="0"/>
              <a:t>Output 2</a:t>
            </a:r>
            <a:endParaRPr lang="en-US" b="1" dirty="0"/>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EFA6E869-1081-411C-AE09-8F3422A5DF0F}" type="slidenum">
              <a:rPr lang="en-US" smtClean="0"/>
              <a:t>23</a:t>
            </a:fld>
            <a:endParaRPr lang="en-US"/>
          </a:p>
        </p:txBody>
      </p:sp>
    </p:spTree>
    <p:extLst>
      <p:ext uri="{BB962C8B-B14F-4D97-AF65-F5344CB8AC3E}">
        <p14:creationId xmlns:p14="http://schemas.microsoft.com/office/powerpoint/2010/main" val="1391115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numCol="2">
            <a:normAutofit lnSpcReduction="10000"/>
          </a:bodyPr>
          <a:lstStyle/>
          <a:p>
            <a:pPr marL="0" indent="0">
              <a:buNone/>
            </a:pPr>
            <a:r>
              <a:rPr lang="en-US" sz="1800" b="1" dirty="0"/>
              <a:t>//binary search </a:t>
            </a:r>
            <a:r>
              <a:rPr lang="en-US" sz="1800" b="1" dirty="0" smtClean="0"/>
              <a:t>program without using function. (Binary.cpp) [ method2: ]</a:t>
            </a:r>
            <a:endParaRPr lang="en-US" sz="1800" b="1" dirty="0"/>
          </a:p>
          <a:p>
            <a:pPr marL="0" indent="0">
              <a:buNone/>
            </a:pPr>
            <a:r>
              <a:rPr lang="en-US" sz="1800" dirty="0"/>
              <a:t>#include &lt;</a:t>
            </a:r>
            <a:r>
              <a:rPr lang="en-US" sz="1800" dirty="0" err="1"/>
              <a:t>stdio.h</a:t>
            </a:r>
            <a:r>
              <a:rPr lang="en-US" sz="1800" dirty="0"/>
              <a:t>&gt;</a:t>
            </a:r>
          </a:p>
          <a:p>
            <a:pPr marL="0" indent="0">
              <a:buNone/>
            </a:pPr>
            <a:r>
              <a:rPr lang="en-US" sz="1800" dirty="0"/>
              <a:t>#include &lt;</a:t>
            </a:r>
            <a:r>
              <a:rPr lang="en-US" sz="1800" dirty="0" err="1"/>
              <a:t>conio.h</a:t>
            </a:r>
            <a:r>
              <a:rPr lang="en-US" sz="1800" dirty="0"/>
              <a:t>&gt;</a:t>
            </a:r>
          </a:p>
          <a:p>
            <a:pPr marL="0" indent="0">
              <a:buNone/>
            </a:pPr>
            <a:r>
              <a:rPr lang="en-US" sz="1800" dirty="0" err="1"/>
              <a:t>int</a:t>
            </a:r>
            <a:r>
              <a:rPr lang="en-US" sz="1800" dirty="0"/>
              <a:t> main()</a:t>
            </a:r>
          </a:p>
          <a:p>
            <a:pPr marL="0" indent="0">
              <a:buNone/>
            </a:pPr>
            <a:r>
              <a:rPr lang="en-US" sz="1800" dirty="0"/>
              <a:t>{</a:t>
            </a:r>
          </a:p>
          <a:p>
            <a:pPr marL="0" indent="0">
              <a:buNone/>
            </a:pPr>
            <a:r>
              <a:rPr lang="en-US" sz="1800" dirty="0"/>
              <a:t>  </a:t>
            </a:r>
            <a:r>
              <a:rPr lang="en-US" sz="1800" dirty="0" err="1"/>
              <a:t>int</a:t>
            </a:r>
            <a:r>
              <a:rPr lang="en-US" sz="1800" dirty="0"/>
              <a:t> i, bottom=0, n, top=n-1, mid, flag, key, a[100];</a:t>
            </a:r>
          </a:p>
          <a:p>
            <a:pPr marL="0" indent="0">
              <a:buNone/>
            </a:pPr>
            <a:r>
              <a:rPr lang="en-US" sz="1800" dirty="0"/>
              <a:t>  </a:t>
            </a:r>
            <a:r>
              <a:rPr lang="en-US" sz="1800" dirty="0" err="1"/>
              <a:t>clrscr</a:t>
            </a:r>
            <a:r>
              <a:rPr lang="en-US" sz="1800" dirty="0"/>
              <a:t>();</a:t>
            </a:r>
          </a:p>
          <a:p>
            <a:pPr marL="0" indent="0">
              <a:buNone/>
            </a:pPr>
            <a:r>
              <a:rPr lang="en-US" sz="1800" dirty="0"/>
              <a:t>  </a:t>
            </a:r>
            <a:r>
              <a:rPr lang="en-US" sz="1800" dirty="0" err="1"/>
              <a:t>printf</a:t>
            </a:r>
            <a:r>
              <a:rPr lang="en-US" sz="1800" dirty="0"/>
              <a:t>("Enter number of elements:\n");</a:t>
            </a:r>
          </a:p>
          <a:p>
            <a:pPr marL="0" indent="0">
              <a:buNone/>
            </a:pPr>
            <a:r>
              <a:rPr lang="en-US" sz="1800" dirty="0"/>
              <a:t>  </a:t>
            </a:r>
            <a:r>
              <a:rPr lang="en-US" sz="1800" dirty="0" err="1"/>
              <a:t>scanf</a:t>
            </a:r>
            <a:r>
              <a:rPr lang="en-US" sz="1800" dirty="0"/>
              <a:t>("%d", &amp;n);</a:t>
            </a:r>
          </a:p>
          <a:p>
            <a:pPr marL="0" indent="0">
              <a:buNone/>
            </a:pPr>
            <a:r>
              <a:rPr lang="en-US" sz="1800" dirty="0"/>
              <a:t>  </a:t>
            </a:r>
            <a:r>
              <a:rPr lang="en-US" sz="1800" dirty="0" err="1"/>
              <a:t>printf</a:t>
            </a:r>
            <a:r>
              <a:rPr lang="en-US" sz="1800" dirty="0"/>
              <a:t>("Enter %d integers in ascending </a:t>
            </a:r>
            <a:r>
              <a:rPr lang="en-US" sz="1800" dirty="0" smtClean="0"/>
              <a:t>  order</a:t>
            </a:r>
            <a:r>
              <a:rPr lang="en-US" sz="1800" dirty="0"/>
              <a:t>:\n", n);</a:t>
            </a:r>
          </a:p>
          <a:p>
            <a:pPr marL="0" indent="0">
              <a:buNone/>
            </a:pPr>
            <a:r>
              <a:rPr lang="en-US" sz="1800" dirty="0"/>
              <a:t>  for (i = 0; i &lt; n; i++)</a:t>
            </a:r>
          </a:p>
          <a:p>
            <a:pPr marL="0" indent="0">
              <a:buNone/>
            </a:pPr>
            <a:r>
              <a:rPr lang="en-US" sz="1800" dirty="0"/>
              <a:t>	</a:t>
            </a:r>
            <a:r>
              <a:rPr lang="en-US" sz="1800" dirty="0" err="1"/>
              <a:t>scanf</a:t>
            </a:r>
            <a:r>
              <a:rPr lang="en-US" sz="1800" dirty="0"/>
              <a:t>("%d", &amp;a[i]);</a:t>
            </a:r>
          </a:p>
          <a:p>
            <a:pPr marL="0" indent="0">
              <a:buNone/>
            </a:pPr>
            <a:r>
              <a:rPr lang="en-US" sz="1800" dirty="0"/>
              <a:t>  </a:t>
            </a:r>
            <a:r>
              <a:rPr lang="en-US" sz="1800" dirty="0" err="1"/>
              <a:t>printf</a:t>
            </a:r>
            <a:r>
              <a:rPr lang="en-US" sz="1800" dirty="0"/>
              <a:t>("Enter the element to be searched:");</a:t>
            </a:r>
          </a:p>
          <a:p>
            <a:pPr marL="0" indent="0">
              <a:buNone/>
            </a:pPr>
            <a:r>
              <a:rPr lang="en-US" sz="1800" dirty="0"/>
              <a:t>  </a:t>
            </a:r>
            <a:r>
              <a:rPr lang="en-US" sz="1800" dirty="0" err="1"/>
              <a:t>scanf</a:t>
            </a:r>
            <a:r>
              <a:rPr lang="en-US" sz="1800" dirty="0"/>
              <a:t>("%d", &amp;key);</a:t>
            </a:r>
          </a:p>
          <a:p>
            <a:pPr marL="0" indent="0">
              <a:buNone/>
            </a:pPr>
            <a:r>
              <a:rPr lang="en-US" sz="1800" dirty="0"/>
              <a:t>  bottom=0;</a:t>
            </a:r>
          </a:p>
          <a:p>
            <a:pPr marL="0" indent="0">
              <a:buNone/>
            </a:pPr>
            <a:r>
              <a:rPr lang="en-US" sz="1800" dirty="0"/>
              <a:t>  top=n-1;</a:t>
            </a:r>
          </a:p>
          <a:p>
            <a:pPr marL="0" indent="0">
              <a:buNone/>
            </a:pPr>
            <a:r>
              <a:rPr lang="en-US" sz="1800" dirty="0"/>
              <a:t>  while (bottom &lt;=top)</a:t>
            </a:r>
          </a:p>
          <a:p>
            <a:pPr marL="0" indent="0">
              <a:buNone/>
            </a:pPr>
            <a:r>
              <a:rPr lang="en-US" sz="1800" dirty="0"/>
              <a:t>  {</a:t>
            </a:r>
          </a:p>
          <a:p>
            <a:pPr marL="0" indent="0">
              <a:buNone/>
            </a:pPr>
            <a:r>
              <a:rPr lang="en-US" sz="1800" dirty="0"/>
              <a:t>    mid=(</a:t>
            </a:r>
            <a:r>
              <a:rPr lang="en-US" sz="1800" dirty="0" err="1"/>
              <a:t>top+bottom</a:t>
            </a:r>
            <a:r>
              <a:rPr lang="en-US" sz="1800" dirty="0"/>
              <a:t>)/2;</a:t>
            </a:r>
          </a:p>
          <a:p>
            <a:pPr marL="0" indent="0">
              <a:buNone/>
            </a:pPr>
            <a:r>
              <a:rPr lang="en-US" sz="1800" dirty="0"/>
              <a:t>    if(key==a[mid])</a:t>
            </a:r>
          </a:p>
          <a:p>
            <a:pPr marL="0" indent="0">
              <a:buNone/>
            </a:pPr>
            <a:r>
              <a:rPr lang="en-US" sz="1800" dirty="0"/>
              <a:t>	{</a:t>
            </a:r>
          </a:p>
          <a:p>
            <a:pPr marL="0" indent="0">
              <a:buNone/>
            </a:pPr>
            <a:r>
              <a:rPr lang="en-US" sz="1800" dirty="0"/>
              <a:t>		flag=1;</a:t>
            </a:r>
          </a:p>
          <a:p>
            <a:pPr marL="0" indent="0">
              <a:buNone/>
            </a:pPr>
            <a:r>
              <a:rPr lang="en-US" sz="1800" dirty="0"/>
              <a:t>		break;</a:t>
            </a:r>
          </a:p>
          <a:p>
            <a:pPr marL="0" indent="0">
              <a:buNone/>
            </a:pPr>
            <a:r>
              <a:rPr lang="en-US" sz="1800" dirty="0"/>
              <a:t>	}</a:t>
            </a:r>
          </a:p>
          <a:p>
            <a:pPr marL="0" indent="0">
              <a:buNone/>
            </a:pPr>
            <a:r>
              <a:rPr lang="en-US" sz="1800" dirty="0"/>
              <a:t>    else</a:t>
            </a:r>
          </a:p>
          <a:p>
            <a:pPr marL="0" indent="0">
              <a:buNone/>
            </a:pPr>
            <a:r>
              <a:rPr lang="en-US" sz="1800" dirty="0"/>
              <a:t>    {</a:t>
            </a:r>
          </a:p>
          <a:p>
            <a:pPr marL="0" indent="0">
              <a:buNone/>
            </a:pPr>
            <a:r>
              <a:rPr lang="en-US" sz="1800" dirty="0"/>
              <a:t>     if (key&lt; a[mid])</a:t>
            </a:r>
          </a:p>
          <a:p>
            <a:pPr marL="0" indent="0">
              <a:buNone/>
            </a:pPr>
            <a:r>
              <a:rPr lang="en-US" sz="1800" dirty="0"/>
              <a:t>	top=mid-1;</a:t>
            </a:r>
          </a:p>
          <a:p>
            <a:pPr marL="0" indent="0">
              <a:buNone/>
            </a:pPr>
            <a:r>
              <a:rPr lang="en-US" sz="1800" dirty="0"/>
              <a:t>     else</a:t>
            </a:r>
          </a:p>
          <a:p>
            <a:pPr marL="0" indent="0">
              <a:buNone/>
            </a:pPr>
            <a:r>
              <a:rPr lang="en-US" sz="1800" dirty="0"/>
              <a:t>	bottom=mid+1;</a:t>
            </a:r>
          </a:p>
          <a:p>
            <a:pPr marL="0" indent="0">
              <a:buNone/>
            </a:pPr>
            <a:r>
              <a:rPr lang="en-US" sz="1800" dirty="0"/>
              <a:t>    }</a:t>
            </a:r>
          </a:p>
          <a:p>
            <a:pPr marL="0" indent="0">
              <a:buNone/>
            </a:pPr>
            <a:r>
              <a:rPr lang="en-US" sz="1800" dirty="0"/>
              <a:t>  }</a:t>
            </a:r>
          </a:p>
          <a:p>
            <a:pPr marL="0" indent="0">
              <a:buNone/>
            </a:pPr>
            <a:r>
              <a:rPr lang="en-US" sz="1800" dirty="0"/>
              <a:t>  if(flag==1)</a:t>
            </a:r>
          </a:p>
          <a:p>
            <a:pPr marL="0" indent="0">
              <a:buNone/>
            </a:pPr>
            <a:r>
              <a:rPr lang="en-US" sz="1800" dirty="0"/>
              <a:t>	</a:t>
            </a:r>
            <a:r>
              <a:rPr lang="en-US" sz="1800" dirty="0" err="1"/>
              <a:t>printf</a:t>
            </a:r>
            <a:r>
              <a:rPr lang="en-US" sz="1800" dirty="0"/>
              <a:t>("data found at location: %d",mid+1);</a:t>
            </a:r>
          </a:p>
          <a:p>
            <a:pPr marL="0" indent="0">
              <a:buNone/>
            </a:pPr>
            <a:r>
              <a:rPr lang="en-US" sz="1800" dirty="0"/>
              <a:t>  else</a:t>
            </a:r>
          </a:p>
          <a:p>
            <a:pPr marL="0" indent="0">
              <a:buNone/>
            </a:pPr>
            <a:r>
              <a:rPr lang="en-US" sz="1800" dirty="0"/>
              <a:t>	</a:t>
            </a:r>
            <a:r>
              <a:rPr lang="en-US" sz="1800" dirty="0" err="1"/>
              <a:t>printf</a:t>
            </a:r>
            <a:r>
              <a:rPr lang="en-US" sz="1800" dirty="0"/>
              <a:t>("%d is not present in the list.", key);</a:t>
            </a:r>
          </a:p>
          <a:p>
            <a:pPr marL="0" indent="0">
              <a:buNone/>
            </a:pPr>
            <a:r>
              <a:rPr lang="en-US" sz="1800" dirty="0"/>
              <a:t>   </a:t>
            </a:r>
            <a:r>
              <a:rPr lang="en-US" sz="1800" dirty="0" err="1"/>
              <a:t>getch</a:t>
            </a:r>
            <a:r>
              <a:rPr lang="en-US" sz="1800" dirty="0"/>
              <a:t>();</a:t>
            </a:r>
          </a:p>
          <a:p>
            <a:pPr marL="0" indent="0">
              <a:buNone/>
            </a:pPr>
            <a:r>
              <a:rPr lang="en-US" sz="1800" dirty="0"/>
              <a:t>   return 0;</a:t>
            </a:r>
          </a:p>
          <a:p>
            <a:pPr marL="0" indent="0">
              <a:buNone/>
            </a:pPr>
            <a:r>
              <a:rPr lang="en-US" sz="1800" dirty="0"/>
              <a:t>}</a:t>
            </a:r>
          </a:p>
          <a:p>
            <a:pPr marL="0" indent="0">
              <a:buNone/>
            </a:pPr>
            <a:endParaRPr lang="en-US" sz="1800"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24</a:t>
            </a:fld>
            <a:endParaRPr lang="en-US"/>
          </a:p>
        </p:txBody>
      </p:sp>
    </p:spTree>
    <p:extLst>
      <p:ext uri="{BB962C8B-B14F-4D97-AF65-F5344CB8AC3E}">
        <p14:creationId xmlns:p14="http://schemas.microsoft.com/office/powerpoint/2010/main" val="348508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1" y="152400"/>
            <a:ext cx="6400800" cy="304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25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581400"/>
            <a:ext cx="6400800" cy="3076368"/>
          </a:xfrm>
          <a:prstGeom prst="rect">
            <a:avLst/>
          </a:prstGeom>
        </p:spPr>
      </p:pic>
      <p:sp>
        <p:nvSpPr>
          <p:cNvPr id="7" name="TextBox 6"/>
          <p:cNvSpPr txBox="1"/>
          <p:nvPr/>
        </p:nvSpPr>
        <p:spPr>
          <a:xfrm>
            <a:off x="6858000" y="1107153"/>
            <a:ext cx="1684362" cy="369332"/>
          </a:xfrm>
          <a:prstGeom prst="rect">
            <a:avLst/>
          </a:prstGeom>
          <a:noFill/>
        </p:spPr>
        <p:txBody>
          <a:bodyPr wrap="square" rtlCol="0">
            <a:spAutoFit/>
          </a:bodyPr>
          <a:lstStyle/>
          <a:p>
            <a:r>
              <a:rPr lang="en-US" b="1" dirty="0" smtClean="0"/>
              <a:t>Output 1</a:t>
            </a:r>
            <a:endParaRPr lang="en-US" b="1" dirty="0"/>
          </a:p>
        </p:txBody>
      </p:sp>
      <p:sp>
        <p:nvSpPr>
          <p:cNvPr id="8" name="TextBox 7"/>
          <p:cNvSpPr txBox="1"/>
          <p:nvPr/>
        </p:nvSpPr>
        <p:spPr>
          <a:xfrm>
            <a:off x="6858000" y="4934918"/>
            <a:ext cx="1684362" cy="369332"/>
          </a:xfrm>
          <a:prstGeom prst="rect">
            <a:avLst/>
          </a:prstGeom>
          <a:noFill/>
        </p:spPr>
        <p:txBody>
          <a:bodyPr wrap="square" rtlCol="0">
            <a:spAutoFit/>
          </a:bodyPr>
          <a:lstStyle/>
          <a:p>
            <a:r>
              <a:rPr lang="en-US" b="1" dirty="0" smtClean="0"/>
              <a:t>Output 2</a:t>
            </a:r>
            <a:endParaRPr lang="en-US" b="1" dirty="0"/>
          </a:p>
        </p:txBody>
      </p:sp>
    </p:spTree>
    <p:extLst>
      <p:ext uri="{BB962C8B-B14F-4D97-AF65-F5344CB8AC3E}">
        <p14:creationId xmlns:p14="http://schemas.microsoft.com/office/powerpoint/2010/main" val="7650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lstStyle/>
          <a:p>
            <a:pPr marL="0" indent="0">
              <a:buNone/>
            </a:pPr>
            <a:endParaRPr lang="en-US" b="1" dirty="0" smtClean="0">
              <a:solidFill>
                <a:srgbClr val="FF0000"/>
              </a:solidFill>
              <a:latin typeface="Bookman Old Style" pitchFamily="18" charset="0"/>
            </a:endParaRPr>
          </a:p>
          <a:p>
            <a:pPr marL="0" indent="0">
              <a:lnSpc>
                <a:spcPct val="150000"/>
              </a:lnSpc>
              <a:buNone/>
            </a:pPr>
            <a:r>
              <a:rPr lang="en-US" b="1" dirty="0" smtClean="0">
                <a:solidFill>
                  <a:srgbClr val="FF0000"/>
                </a:solidFill>
                <a:latin typeface="Bookman Old Style" pitchFamily="18" charset="0"/>
              </a:rPr>
              <a:t>Time </a:t>
            </a:r>
            <a:r>
              <a:rPr lang="en-US" b="1" dirty="0">
                <a:solidFill>
                  <a:srgbClr val="FF0000"/>
                </a:solidFill>
                <a:latin typeface="Bookman Old Style" pitchFamily="18" charset="0"/>
              </a:rPr>
              <a:t>complexity of </a:t>
            </a:r>
            <a:r>
              <a:rPr lang="en-US" b="1" dirty="0" smtClean="0">
                <a:solidFill>
                  <a:srgbClr val="FF0000"/>
                </a:solidFill>
                <a:latin typeface="Bookman Old Style" pitchFamily="18" charset="0"/>
              </a:rPr>
              <a:t>binary </a:t>
            </a:r>
            <a:r>
              <a:rPr lang="en-US" b="1" dirty="0">
                <a:solidFill>
                  <a:srgbClr val="FF0000"/>
                </a:solidFill>
                <a:latin typeface="Bookman Old Style" pitchFamily="18" charset="0"/>
              </a:rPr>
              <a:t>search</a:t>
            </a:r>
            <a:r>
              <a:rPr lang="en-US" b="1" dirty="0" smtClean="0">
                <a:solidFill>
                  <a:srgbClr val="FF0000"/>
                </a:solidFill>
                <a:latin typeface="Bookman Old Style" pitchFamily="18" charset="0"/>
              </a:rPr>
              <a:t>:</a:t>
            </a:r>
          </a:p>
          <a:p>
            <a:pPr marL="0" indent="0">
              <a:lnSpc>
                <a:spcPct val="150000"/>
              </a:lnSpc>
              <a:buNone/>
            </a:pPr>
            <a:r>
              <a:rPr lang="en-US" dirty="0" smtClean="0">
                <a:latin typeface="Bookman Old Style" pitchFamily="18" charset="0"/>
              </a:rPr>
              <a:t>Worst Case: O(log n)</a:t>
            </a:r>
            <a:endParaRPr lang="en-US" dirty="0">
              <a:latin typeface="Bookman Old Style" pitchFamily="18" charset="0"/>
            </a:endParaRPr>
          </a:p>
          <a:p>
            <a:pPr marL="0" indent="0">
              <a:lnSpc>
                <a:spcPct val="150000"/>
              </a:lnSpc>
              <a:buNone/>
            </a:pPr>
            <a:r>
              <a:rPr lang="en-US" dirty="0" smtClean="0">
                <a:latin typeface="Bookman Old Style" pitchFamily="18" charset="0"/>
              </a:rPr>
              <a:t>Best Case: O(1)</a:t>
            </a:r>
          </a:p>
          <a:p>
            <a:pPr marL="0" indent="0">
              <a:lnSpc>
                <a:spcPct val="150000"/>
              </a:lnSpc>
              <a:buNone/>
            </a:pPr>
            <a:r>
              <a:rPr lang="en-US" dirty="0" smtClean="0">
                <a:latin typeface="Bookman Old Style" pitchFamily="18" charset="0"/>
              </a:rPr>
              <a:t>Average Case: O(log </a:t>
            </a:r>
            <a:r>
              <a:rPr lang="en-US" dirty="0">
                <a:latin typeface="Bookman Old Style" pitchFamily="18" charset="0"/>
              </a:rPr>
              <a:t>n)</a:t>
            </a: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26</a:t>
            </a:fld>
            <a:endParaRPr lang="en-US"/>
          </a:p>
        </p:txBody>
      </p:sp>
    </p:spTree>
    <p:extLst>
      <p:ext uri="{BB962C8B-B14F-4D97-AF65-F5344CB8AC3E}">
        <p14:creationId xmlns:p14="http://schemas.microsoft.com/office/powerpoint/2010/main" val="1391115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r>
              <a:rPr lang="en-US" sz="2400" b="1" dirty="0">
                <a:solidFill>
                  <a:srgbClr val="FF0000"/>
                </a:solidFill>
                <a:latin typeface="Bookman Old Style" pitchFamily="18" charset="0"/>
              </a:rPr>
              <a:t>3. Tree search algorithm</a:t>
            </a:r>
          </a:p>
          <a:p>
            <a:pPr marL="0" indent="0">
              <a:buNone/>
            </a:pPr>
            <a:r>
              <a:rPr lang="en-US" sz="2400" dirty="0">
                <a:latin typeface="Bookman Old Style" pitchFamily="18" charset="0"/>
              </a:rPr>
              <a:t>The tree search algorithm is accomplished by two ways:</a:t>
            </a:r>
          </a:p>
          <a:p>
            <a:pPr marL="0" lvl="0" indent="0">
              <a:buNone/>
            </a:pPr>
            <a:r>
              <a:rPr lang="en-US" sz="2400" b="1" dirty="0" smtClean="0">
                <a:latin typeface="Bookman Old Style" pitchFamily="18" charset="0"/>
              </a:rPr>
              <a:t>1. General </a:t>
            </a:r>
            <a:r>
              <a:rPr lang="en-US" sz="2400" b="1" dirty="0">
                <a:latin typeface="Bookman Old Style" pitchFamily="18" charset="0"/>
              </a:rPr>
              <a:t>search tree algorithm:</a:t>
            </a:r>
          </a:p>
          <a:p>
            <a:pPr>
              <a:buFont typeface="Wingdings" pitchFamily="2" charset="2"/>
              <a:buChar char="§"/>
            </a:pPr>
            <a:r>
              <a:rPr lang="en-US" sz="2400" dirty="0">
                <a:latin typeface="Bookman Old Style" pitchFamily="18" charset="0"/>
              </a:rPr>
              <a:t>For general search tree algorithm, every node is traversed until the desired data item is found. The traversed may be in-order, preorder or post-order</a:t>
            </a:r>
            <a:r>
              <a:rPr lang="en-US" sz="2400" dirty="0" smtClean="0">
                <a:latin typeface="Bookman Old Style" pitchFamily="18" charset="0"/>
              </a:rPr>
              <a:t>.</a:t>
            </a:r>
          </a:p>
          <a:p>
            <a:pPr>
              <a:buFont typeface="Wingdings" pitchFamily="2" charset="2"/>
              <a:buChar char="§"/>
            </a:pPr>
            <a:endParaRPr lang="en-US" sz="2400" dirty="0">
              <a:latin typeface="Bookman Old Style" pitchFamily="18" charset="0"/>
            </a:endParaRPr>
          </a:p>
          <a:p>
            <a:pPr marL="0" lvl="0" indent="0">
              <a:buNone/>
            </a:pPr>
            <a:r>
              <a:rPr lang="en-US" sz="2400" b="1" dirty="0" smtClean="0">
                <a:latin typeface="Bookman Old Style" pitchFamily="18" charset="0"/>
              </a:rPr>
              <a:t>2. Binary </a:t>
            </a:r>
            <a:r>
              <a:rPr lang="en-US" sz="2400" b="1" dirty="0">
                <a:latin typeface="Bookman Old Style" pitchFamily="18" charset="0"/>
              </a:rPr>
              <a:t>search tree algorithm:</a:t>
            </a:r>
          </a:p>
          <a:p>
            <a:pPr>
              <a:buFont typeface="Wingdings" pitchFamily="2" charset="2"/>
              <a:buChar char="§"/>
            </a:pPr>
            <a:r>
              <a:rPr lang="en-US" sz="2400" dirty="0">
                <a:latin typeface="Bookman Old Style" pitchFamily="18" charset="0"/>
              </a:rPr>
              <a:t>In binary search tree algorithm, first comparison is made with root node and accordingly either left sub-tree or right sub-tree is traversed for successful search.</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27</a:t>
            </a:fld>
            <a:endParaRPr lang="en-US"/>
          </a:p>
        </p:txBody>
      </p:sp>
    </p:spTree>
    <p:extLst>
      <p:ext uri="{BB962C8B-B14F-4D97-AF65-F5344CB8AC3E}">
        <p14:creationId xmlns:p14="http://schemas.microsoft.com/office/powerpoint/2010/main" val="1391115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lnSpc>
                <a:spcPct val="150000"/>
              </a:lnSpc>
              <a:buNone/>
            </a:pPr>
            <a:r>
              <a:rPr lang="en-US" sz="2400" b="1" dirty="0">
                <a:latin typeface="Bookman Old Style" pitchFamily="18" charset="0"/>
              </a:rPr>
              <a:t>Algorithm for binary search tree:</a:t>
            </a:r>
          </a:p>
          <a:p>
            <a:pPr marL="457200" lvl="0" indent="-457200">
              <a:lnSpc>
                <a:spcPct val="150000"/>
              </a:lnSpc>
              <a:buFont typeface="+mj-lt"/>
              <a:buAutoNum type="arabicPeriod"/>
            </a:pPr>
            <a:r>
              <a:rPr lang="en-US" sz="2400" dirty="0">
                <a:latin typeface="Bookman Old Style" pitchFamily="18" charset="0"/>
              </a:rPr>
              <a:t>Read the target value.</a:t>
            </a:r>
          </a:p>
          <a:p>
            <a:pPr marL="457200" lvl="0" indent="-457200">
              <a:lnSpc>
                <a:spcPct val="150000"/>
              </a:lnSpc>
              <a:buFont typeface="+mj-lt"/>
              <a:buAutoNum type="arabicPeriod"/>
            </a:pPr>
            <a:r>
              <a:rPr lang="en-US" sz="2400" dirty="0">
                <a:latin typeface="Bookman Old Style" pitchFamily="18" charset="0"/>
              </a:rPr>
              <a:t>Compare the target value with the root node.</a:t>
            </a:r>
          </a:p>
          <a:p>
            <a:pPr marL="457200" lvl="0" indent="-457200">
              <a:lnSpc>
                <a:spcPct val="150000"/>
              </a:lnSpc>
              <a:buFont typeface="+mj-lt"/>
              <a:buAutoNum type="arabicPeriod"/>
            </a:pPr>
            <a:r>
              <a:rPr lang="en-US" sz="2400" dirty="0">
                <a:latin typeface="Bookman Old Style" pitchFamily="18" charset="0"/>
              </a:rPr>
              <a:t>If equal then, display the data found message.</a:t>
            </a:r>
          </a:p>
          <a:p>
            <a:pPr marL="0" indent="0">
              <a:lnSpc>
                <a:spcPct val="150000"/>
              </a:lnSpc>
              <a:buNone/>
            </a:pPr>
            <a:r>
              <a:rPr lang="en-US" sz="2400" dirty="0" smtClean="0">
                <a:latin typeface="Bookman Old Style" pitchFamily="18" charset="0"/>
              </a:rPr>
              <a:t>    else</a:t>
            </a:r>
            <a:endParaRPr lang="en-US" sz="2400" dirty="0">
              <a:latin typeface="Bookman Old Style" pitchFamily="18" charset="0"/>
            </a:endParaRPr>
          </a:p>
          <a:p>
            <a:pPr marL="0" indent="0">
              <a:lnSpc>
                <a:spcPct val="150000"/>
              </a:lnSpc>
              <a:buNone/>
            </a:pPr>
            <a:r>
              <a:rPr lang="en-US" sz="2400" dirty="0">
                <a:latin typeface="Bookman Old Style" pitchFamily="18" charset="0"/>
              </a:rPr>
              <a:t> </a:t>
            </a:r>
            <a:r>
              <a:rPr lang="en-US" sz="2400" dirty="0" smtClean="0">
                <a:latin typeface="Bookman Old Style" pitchFamily="18" charset="0"/>
              </a:rPr>
              <a:t>   If </a:t>
            </a:r>
            <a:r>
              <a:rPr lang="en-US" sz="2400" dirty="0">
                <a:latin typeface="Bookman Old Style" pitchFamily="18" charset="0"/>
              </a:rPr>
              <a:t>the target is less than root node, traversed to the left </a:t>
            </a:r>
            <a:r>
              <a:rPr lang="en-US" sz="2400" dirty="0" smtClean="0">
                <a:latin typeface="Bookman Old Style" pitchFamily="18" charset="0"/>
              </a:rPr>
              <a:t>	sub-tree </a:t>
            </a:r>
            <a:r>
              <a:rPr lang="en-US" sz="2400" dirty="0">
                <a:latin typeface="Bookman Old Style" pitchFamily="18" charset="0"/>
              </a:rPr>
              <a:t>else traversed right sub-tree.</a:t>
            </a:r>
          </a:p>
          <a:p>
            <a:pPr marL="0" lvl="0" indent="0">
              <a:lnSpc>
                <a:spcPct val="150000"/>
              </a:lnSpc>
              <a:buNone/>
            </a:pPr>
            <a:r>
              <a:rPr lang="en-US" sz="2400" dirty="0" smtClean="0">
                <a:latin typeface="Bookman Old Style" pitchFamily="18" charset="0"/>
              </a:rPr>
              <a:t>5. Repeat </a:t>
            </a:r>
            <a:r>
              <a:rPr lang="en-US" sz="2400" dirty="0">
                <a:latin typeface="Bookman Old Style" pitchFamily="18" charset="0"/>
              </a:rPr>
              <a:t>step 2 and 3 until data is found or traverse is </a:t>
            </a:r>
            <a:r>
              <a:rPr lang="en-US" sz="2400" dirty="0" smtClean="0">
                <a:latin typeface="Bookman Old Style" pitchFamily="18" charset="0"/>
              </a:rPr>
              <a:t>	over</a:t>
            </a:r>
            <a:r>
              <a:rPr lang="en-US" sz="2400" dirty="0">
                <a:latin typeface="Bookman Old Style" pitchFamily="18" charset="0"/>
              </a:rPr>
              <a:t>.</a:t>
            </a:r>
          </a:p>
          <a:p>
            <a:pPr marL="0" lvl="0" indent="0">
              <a:lnSpc>
                <a:spcPct val="150000"/>
              </a:lnSpc>
              <a:buNone/>
            </a:pPr>
            <a:r>
              <a:rPr lang="en-US" sz="2400" dirty="0" smtClean="0">
                <a:latin typeface="Bookman Old Style" pitchFamily="18" charset="0"/>
              </a:rPr>
              <a:t>6. stop</a:t>
            </a:r>
            <a:endParaRPr lang="en-US" sz="2400" dirty="0">
              <a:latin typeface="Bookman Old Style" pitchFamily="18" charset="0"/>
            </a:endParaRP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28</a:t>
            </a:fld>
            <a:endParaRPr lang="en-US"/>
          </a:p>
        </p:txBody>
      </p:sp>
    </p:spTree>
    <p:extLst>
      <p:ext uri="{BB962C8B-B14F-4D97-AF65-F5344CB8AC3E}">
        <p14:creationId xmlns:p14="http://schemas.microsoft.com/office/powerpoint/2010/main" val="1391115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r>
              <a:rPr lang="en-US" sz="2400" b="1" dirty="0" smtClean="0">
                <a:solidFill>
                  <a:srgbClr val="FF0000"/>
                </a:solidFill>
                <a:latin typeface="Bookman Old Style" pitchFamily="18" charset="0"/>
              </a:rPr>
              <a:t>Hashing:</a:t>
            </a:r>
          </a:p>
          <a:p>
            <a:pPr>
              <a:buFont typeface="Wingdings" pitchFamily="2" charset="2"/>
              <a:buChar char="§"/>
            </a:pPr>
            <a:r>
              <a:rPr lang="en-US" sz="2400" b="1" dirty="0" smtClean="0">
                <a:latin typeface="Bookman Old Style" pitchFamily="18" charset="0"/>
              </a:rPr>
              <a:t>Hashing</a:t>
            </a:r>
            <a:r>
              <a:rPr lang="en-US" sz="2400" dirty="0" smtClean="0">
                <a:latin typeface="Bookman Old Style" pitchFamily="18" charset="0"/>
              </a:rPr>
              <a:t> </a:t>
            </a:r>
            <a:r>
              <a:rPr lang="en-US" sz="2400" dirty="0">
                <a:latin typeface="Bookman Old Style" pitchFamily="18" charset="0"/>
              </a:rPr>
              <a:t>is a technique or process of mapping </a:t>
            </a:r>
            <a:r>
              <a:rPr lang="en-US" sz="2400" dirty="0" smtClean="0">
                <a:latin typeface="Bookman Old Style" pitchFamily="18" charset="0"/>
              </a:rPr>
              <a:t>keys or values </a:t>
            </a:r>
            <a:r>
              <a:rPr lang="en-US" sz="2400" dirty="0">
                <a:latin typeface="Bookman Old Style" pitchFamily="18" charset="0"/>
              </a:rPr>
              <a:t>into the </a:t>
            </a:r>
            <a:r>
              <a:rPr lang="en-US" sz="2400" b="1" dirty="0">
                <a:latin typeface="Bookman Old Style" pitchFamily="18" charset="0"/>
              </a:rPr>
              <a:t>hash table </a:t>
            </a:r>
            <a:r>
              <a:rPr lang="en-US" sz="2400" dirty="0">
                <a:latin typeface="Bookman Old Style" pitchFamily="18" charset="0"/>
              </a:rPr>
              <a:t>by using a </a:t>
            </a:r>
            <a:r>
              <a:rPr lang="en-US" sz="2400" b="1" dirty="0">
                <a:latin typeface="Bookman Old Style" pitchFamily="18" charset="0"/>
              </a:rPr>
              <a:t>hash function. </a:t>
            </a:r>
            <a:endParaRPr lang="en-US" sz="2400" b="1" dirty="0" smtClean="0">
              <a:latin typeface="Bookman Old Style" pitchFamily="18" charset="0"/>
            </a:endParaRPr>
          </a:p>
          <a:p>
            <a:pPr>
              <a:buFont typeface="Wingdings" pitchFamily="2" charset="2"/>
              <a:buChar char="§"/>
            </a:pPr>
            <a:endParaRPr lang="en-US" sz="2400" b="1" dirty="0" smtClean="0">
              <a:latin typeface="Bookman Old Style" pitchFamily="18" charset="0"/>
            </a:endParaRPr>
          </a:p>
          <a:p>
            <a:pPr>
              <a:buFont typeface="Wingdings" pitchFamily="2" charset="2"/>
              <a:buChar char="§"/>
            </a:pPr>
            <a:r>
              <a:rPr lang="en-US" sz="2400" dirty="0" smtClean="0">
                <a:latin typeface="Bookman Old Style" pitchFamily="18" charset="0"/>
              </a:rPr>
              <a:t>It </a:t>
            </a:r>
            <a:r>
              <a:rPr lang="en-US" sz="2400" dirty="0">
                <a:latin typeface="Bookman Old Style" pitchFamily="18" charset="0"/>
              </a:rPr>
              <a:t>is done for faster access to elements. </a:t>
            </a:r>
            <a:endParaRPr lang="en-US" sz="2400" dirty="0" smtClean="0">
              <a:latin typeface="Bookman Old Style" pitchFamily="18" charset="0"/>
            </a:endParaRPr>
          </a:p>
          <a:p>
            <a:pPr>
              <a:buFont typeface="Wingdings" pitchFamily="2" charset="2"/>
              <a:buChar char="§"/>
            </a:pPr>
            <a:endParaRPr lang="en-US" sz="2400" dirty="0" smtClean="0">
              <a:latin typeface="Bookman Old Style" pitchFamily="18" charset="0"/>
            </a:endParaRPr>
          </a:p>
          <a:p>
            <a:pPr fontAlgn="base">
              <a:buFont typeface="Wingdings" pitchFamily="2" charset="2"/>
              <a:buChar char="§"/>
            </a:pPr>
            <a:r>
              <a:rPr lang="en-US" sz="2400" dirty="0">
                <a:latin typeface="Bookman Old Style" pitchFamily="18" charset="0"/>
              </a:rPr>
              <a:t>In data </a:t>
            </a:r>
            <a:r>
              <a:rPr lang="en-US" sz="2400" dirty="0" smtClean="0">
                <a:latin typeface="Bookman Old Style" pitchFamily="18" charset="0"/>
              </a:rPr>
              <a:t>structures, Hashing </a:t>
            </a:r>
            <a:r>
              <a:rPr lang="en-US" sz="2400" dirty="0">
                <a:latin typeface="Bookman Old Style" pitchFamily="18" charset="0"/>
              </a:rPr>
              <a:t>is a well-known technique to search any particular element among </a:t>
            </a:r>
            <a:r>
              <a:rPr lang="en-US" sz="2400" dirty="0" smtClean="0">
                <a:latin typeface="Bookman Old Style" pitchFamily="18" charset="0"/>
              </a:rPr>
              <a:t>several elements.</a:t>
            </a:r>
          </a:p>
          <a:p>
            <a:pPr fontAlgn="base">
              <a:buFont typeface="Wingdings" pitchFamily="2" charset="2"/>
              <a:buChar char="§"/>
            </a:pPr>
            <a:endParaRPr lang="en-US" sz="2400" dirty="0">
              <a:latin typeface="Bookman Old Style" pitchFamily="18" charset="0"/>
            </a:endParaRPr>
          </a:p>
          <a:p>
            <a:pPr fontAlgn="base">
              <a:buFont typeface="Wingdings" pitchFamily="2" charset="2"/>
              <a:buChar char="§"/>
            </a:pPr>
            <a:r>
              <a:rPr lang="en-US" sz="2400" dirty="0" smtClean="0">
                <a:latin typeface="Bookman Old Style" pitchFamily="18" charset="0"/>
              </a:rPr>
              <a:t>It minimizes the number of comparison while performing the search. </a:t>
            </a:r>
            <a:endParaRPr lang="en-US" sz="2400" dirty="0">
              <a:latin typeface="Bookman Old Style" pitchFamily="18" charset="0"/>
            </a:endParaRPr>
          </a:p>
          <a:p>
            <a:pPr>
              <a:buFont typeface="Wingdings" pitchFamily="2" charset="2"/>
              <a:buChar char="§"/>
            </a:pPr>
            <a:endParaRPr lang="en-US" sz="2400" dirty="0" smtClean="0">
              <a:latin typeface="Bookman Old Style" pitchFamily="18" charset="0"/>
            </a:endParaRPr>
          </a:p>
          <a:p>
            <a:pPr marL="0" indent="0">
              <a:buNone/>
            </a:pPr>
            <a:endParaRPr lang="en-US" sz="2400" dirty="0">
              <a:latin typeface="Bookman Old Style" pitchFamily="18" charset="0"/>
            </a:endParaRP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29</a:t>
            </a:fld>
            <a:endParaRPr lang="en-US"/>
          </a:p>
        </p:txBody>
      </p:sp>
    </p:spTree>
    <p:extLst>
      <p:ext uri="{BB962C8B-B14F-4D97-AF65-F5344CB8AC3E}">
        <p14:creationId xmlns:p14="http://schemas.microsoft.com/office/powerpoint/2010/main" val="139111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indent="0" fontAlgn="base">
              <a:buNone/>
            </a:pPr>
            <a:r>
              <a:rPr lang="en-US" sz="2400" dirty="0">
                <a:latin typeface="Bookman Old Style" pitchFamily="18" charset="0"/>
              </a:rPr>
              <a:t>In data structures,</a:t>
            </a:r>
          </a:p>
          <a:p>
            <a:pPr fontAlgn="base">
              <a:buFont typeface="Wingdings" pitchFamily="2" charset="2"/>
              <a:buChar char="§"/>
            </a:pPr>
            <a:r>
              <a:rPr lang="en-US" sz="2400" dirty="0">
                <a:latin typeface="Bookman Old Style" pitchFamily="18" charset="0"/>
              </a:rPr>
              <a:t>There are several searching techniques like </a:t>
            </a:r>
            <a:r>
              <a:rPr lang="en-US" sz="2400" b="1" dirty="0" smtClean="0">
                <a:latin typeface="Bookman Old Style" pitchFamily="18" charset="0"/>
              </a:rPr>
              <a:t>Linear Search, Binary Search, Tree Search </a:t>
            </a:r>
            <a:r>
              <a:rPr lang="en-US" sz="2400" dirty="0" smtClean="0">
                <a:latin typeface="Bookman Old Style" pitchFamily="18" charset="0"/>
              </a:rPr>
              <a:t>etc.</a:t>
            </a:r>
          </a:p>
          <a:p>
            <a:pPr fontAlgn="base">
              <a:buFont typeface="Wingdings" pitchFamily="2" charset="2"/>
              <a:buChar char="§"/>
            </a:pPr>
            <a:endParaRPr lang="en-US" sz="2400" dirty="0">
              <a:latin typeface="Bookman Old Style" pitchFamily="18" charset="0"/>
            </a:endParaRPr>
          </a:p>
          <a:p>
            <a:pPr fontAlgn="base">
              <a:buFont typeface="Wingdings" pitchFamily="2" charset="2"/>
              <a:buChar char="§"/>
            </a:pPr>
            <a:r>
              <a:rPr lang="en-US" sz="2400" dirty="0">
                <a:latin typeface="Bookman Old Style" pitchFamily="18" charset="0"/>
              </a:rPr>
              <a:t>In these techniques, time taken to search any particular element depends on the total number of elements.</a:t>
            </a:r>
          </a:p>
          <a:p>
            <a:pPr marL="0" indent="0">
              <a:lnSpc>
                <a:spcPct val="150000"/>
              </a:lnSpc>
              <a:buNone/>
            </a:pPr>
            <a:endParaRPr lang="en-US" sz="2400" b="1" dirty="0" smtClean="0">
              <a:solidFill>
                <a:srgbClr val="FF0000"/>
              </a:solidFill>
              <a:latin typeface="Bookman Old Style" pitchFamily="18" charset="0"/>
            </a:endParaRPr>
          </a:p>
          <a:p>
            <a:pPr marL="0" indent="0">
              <a:lnSpc>
                <a:spcPct val="150000"/>
              </a:lnSpc>
              <a:buNone/>
            </a:pPr>
            <a:r>
              <a:rPr lang="en-US" sz="2400" b="1" dirty="0" smtClean="0">
                <a:solidFill>
                  <a:srgbClr val="FF0000"/>
                </a:solidFill>
                <a:latin typeface="Bookman Old Style" pitchFamily="18" charset="0"/>
              </a:rPr>
              <a:t>Types </a:t>
            </a:r>
            <a:r>
              <a:rPr lang="en-US" sz="2400" b="1" dirty="0">
                <a:solidFill>
                  <a:srgbClr val="FF0000"/>
                </a:solidFill>
                <a:latin typeface="Bookman Old Style" pitchFamily="18" charset="0"/>
              </a:rPr>
              <a:t>of </a:t>
            </a:r>
            <a:r>
              <a:rPr lang="en-US" sz="2400" b="1" dirty="0" smtClean="0">
                <a:solidFill>
                  <a:srgbClr val="FF0000"/>
                </a:solidFill>
                <a:latin typeface="Bookman Old Style" pitchFamily="18" charset="0"/>
              </a:rPr>
              <a:t>Searching Algorithm:</a:t>
            </a:r>
          </a:p>
          <a:p>
            <a:pPr marL="457200" lvl="0" indent="-457200">
              <a:lnSpc>
                <a:spcPct val="200000"/>
              </a:lnSpc>
              <a:buFont typeface="+mj-lt"/>
              <a:buAutoNum type="arabicPeriod"/>
            </a:pPr>
            <a:r>
              <a:rPr lang="en-US" sz="2400" dirty="0" smtClean="0">
                <a:latin typeface="Bookman Old Style" pitchFamily="18" charset="0"/>
              </a:rPr>
              <a:t>Sequential Search Algorithm</a:t>
            </a:r>
          </a:p>
          <a:p>
            <a:pPr marL="457200" lvl="0" indent="-457200">
              <a:lnSpc>
                <a:spcPct val="200000"/>
              </a:lnSpc>
              <a:buFont typeface="+mj-lt"/>
              <a:buAutoNum type="arabicPeriod"/>
            </a:pPr>
            <a:r>
              <a:rPr lang="en-US" sz="2400" dirty="0" smtClean="0">
                <a:latin typeface="Bookman Old Style" pitchFamily="18" charset="0"/>
              </a:rPr>
              <a:t>Binary Search Algorithm</a:t>
            </a:r>
          </a:p>
          <a:p>
            <a:pPr marL="457200" lvl="0" indent="-457200">
              <a:lnSpc>
                <a:spcPct val="200000"/>
              </a:lnSpc>
              <a:buFont typeface="+mj-lt"/>
              <a:buAutoNum type="arabicPeriod"/>
            </a:pPr>
            <a:r>
              <a:rPr lang="en-US" sz="2400" dirty="0" smtClean="0">
                <a:latin typeface="Bookman Old Style" pitchFamily="18" charset="0"/>
              </a:rPr>
              <a:t>Tree Search Algorithm</a:t>
            </a:r>
          </a:p>
          <a:p>
            <a:pPr marL="0" indent="0">
              <a:lnSpc>
                <a:spcPct val="150000"/>
              </a:lnSpc>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3</a:t>
            </a:fld>
            <a:endParaRPr lang="en-US"/>
          </a:p>
        </p:txBody>
      </p:sp>
    </p:spTree>
    <p:extLst>
      <p:ext uri="{BB962C8B-B14F-4D97-AF65-F5344CB8AC3E}">
        <p14:creationId xmlns:p14="http://schemas.microsoft.com/office/powerpoint/2010/main" val="2224354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762000"/>
            <a:ext cx="8105416" cy="4876800"/>
          </a:xfrm>
        </p:spPr>
      </p:pic>
      <p:sp>
        <p:nvSpPr>
          <p:cNvPr id="5" name="TextBox 4"/>
          <p:cNvSpPr txBox="1"/>
          <p:nvPr/>
        </p:nvSpPr>
        <p:spPr>
          <a:xfrm>
            <a:off x="6553200" y="990600"/>
            <a:ext cx="2667000" cy="523220"/>
          </a:xfrm>
          <a:prstGeom prst="rect">
            <a:avLst/>
          </a:prstGeom>
          <a:noFill/>
        </p:spPr>
        <p:txBody>
          <a:bodyPr wrap="square" rtlCol="0">
            <a:spAutoFit/>
          </a:bodyPr>
          <a:lstStyle/>
          <a:p>
            <a:r>
              <a:rPr lang="en-US" sz="2800" b="1" dirty="0" smtClean="0">
                <a:solidFill>
                  <a:srgbClr val="FFC000"/>
                </a:solidFill>
              </a:rPr>
              <a:t>Hash Table</a:t>
            </a:r>
            <a:endParaRPr lang="en-US" sz="2800" b="1" dirty="0">
              <a:solidFill>
                <a:srgbClr val="FFC000"/>
              </a:solidFill>
            </a:endParaRPr>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EFA6E869-1081-411C-AE09-8F3422A5DF0F}" type="slidenum">
              <a:rPr lang="en-US" smtClean="0"/>
              <a:t>30</a:t>
            </a:fld>
            <a:endParaRPr lang="en-US"/>
          </a:p>
        </p:txBody>
      </p:sp>
    </p:spTree>
    <p:extLst>
      <p:ext uri="{BB962C8B-B14F-4D97-AF65-F5344CB8AC3E}">
        <p14:creationId xmlns:p14="http://schemas.microsoft.com/office/powerpoint/2010/main" val="3609632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85800"/>
            <a:ext cx="8961755" cy="5029200"/>
          </a:xfrm>
        </p:spPr>
      </p:pic>
      <p:sp>
        <p:nvSpPr>
          <p:cNvPr id="6" name="TextBox 5"/>
          <p:cNvSpPr txBox="1"/>
          <p:nvPr/>
        </p:nvSpPr>
        <p:spPr>
          <a:xfrm>
            <a:off x="3124200" y="5867400"/>
            <a:ext cx="3429000" cy="461665"/>
          </a:xfrm>
          <a:prstGeom prst="rect">
            <a:avLst/>
          </a:prstGeom>
          <a:noFill/>
        </p:spPr>
        <p:txBody>
          <a:bodyPr wrap="square" rtlCol="0">
            <a:spAutoFit/>
          </a:bodyPr>
          <a:lstStyle/>
          <a:p>
            <a:r>
              <a:rPr lang="en-US" sz="2400" b="1" dirty="0" smtClean="0">
                <a:solidFill>
                  <a:srgbClr val="FF0000"/>
                </a:solidFill>
              </a:rPr>
              <a:t>Hashing Mechanism </a:t>
            </a:r>
            <a:endParaRPr lang="en-US" sz="2400" b="1" dirty="0">
              <a:solidFill>
                <a:srgbClr val="FF0000"/>
              </a:solidFill>
            </a:endParaRPr>
          </a:p>
        </p:txBody>
      </p:sp>
      <p:sp>
        <p:nvSpPr>
          <p:cNvPr id="7" name="Footer Placeholder 6"/>
          <p:cNvSpPr>
            <a:spLocks noGrp="1"/>
          </p:cNvSpPr>
          <p:nvPr>
            <p:ph type="ftr" sz="quarter" idx="11"/>
          </p:nvPr>
        </p:nvSpPr>
        <p:spPr/>
        <p:txBody>
          <a:bodyPr/>
          <a:lstStyle/>
          <a:p>
            <a:r>
              <a:rPr lang="en-US" smtClean="0"/>
              <a:t>Er. Jendi Bade Shrestha</a:t>
            </a:r>
            <a:endParaRPr lang="en-US"/>
          </a:p>
        </p:txBody>
      </p:sp>
      <p:sp>
        <p:nvSpPr>
          <p:cNvPr id="8" name="Slide Number Placeholder 7"/>
          <p:cNvSpPr>
            <a:spLocks noGrp="1"/>
          </p:cNvSpPr>
          <p:nvPr>
            <p:ph type="sldNum" sz="quarter" idx="12"/>
          </p:nvPr>
        </p:nvSpPr>
        <p:spPr/>
        <p:txBody>
          <a:bodyPr/>
          <a:lstStyle/>
          <a:p>
            <a:fld id="{EFA6E869-1081-411C-AE09-8F3422A5DF0F}" type="slidenum">
              <a:rPr lang="en-US" smtClean="0"/>
              <a:t>31</a:t>
            </a:fld>
            <a:endParaRPr lang="en-US"/>
          </a:p>
        </p:txBody>
      </p:sp>
    </p:spTree>
    <p:extLst>
      <p:ext uri="{BB962C8B-B14F-4D97-AF65-F5344CB8AC3E}">
        <p14:creationId xmlns:p14="http://schemas.microsoft.com/office/powerpoint/2010/main" val="365393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b="1" dirty="0">
                <a:solidFill>
                  <a:srgbClr val="FF0000"/>
                </a:solidFill>
                <a:latin typeface="Bookman Old Style" pitchFamily="18" charset="0"/>
              </a:rPr>
              <a:t>Hash table:</a:t>
            </a:r>
          </a:p>
          <a:p>
            <a:pPr lvl="0">
              <a:buFont typeface="Wingdings" pitchFamily="2" charset="2"/>
              <a:buChar char="§"/>
            </a:pPr>
            <a:r>
              <a:rPr lang="en-US" sz="2400" dirty="0">
                <a:latin typeface="Bookman Old Style" pitchFamily="18" charset="0"/>
              </a:rPr>
              <a:t>The table used for storage a key is called </a:t>
            </a:r>
            <a:r>
              <a:rPr lang="en-US" sz="2400" b="1" dirty="0">
                <a:latin typeface="Bookman Old Style" pitchFamily="18" charset="0"/>
              </a:rPr>
              <a:t>hash table</a:t>
            </a:r>
            <a:r>
              <a:rPr lang="en-US" sz="2400" b="1" dirty="0" smtClean="0">
                <a:latin typeface="Bookman Old Style" pitchFamily="18" charset="0"/>
              </a:rPr>
              <a:t>.</a:t>
            </a:r>
          </a:p>
          <a:p>
            <a:pPr marL="0" lvl="0" indent="0" algn="ctr">
              <a:buNone/>
            </a:pPr>
            <a:r>
              <a:rPr lang="en-US" sz="2400" b="1" dirty="0" smtClean="0">
                <a:latin typeface="Bookman Old Style" pitchFamily="18" charset="0"/>
              </a:rPr>
              <a:t>Or</a:t>
            </a:r>
          </a:p>
          <a:p>
            <a:pPr>
              <a:buFont typeface="Wingdings" pitchFamily="2" charset="2"/>
              <a:buChar char="§"/>
            </a:pPr>
            <a:r>
              <a:rPr lang="en-US" sz="2400" dirty="0">
                <a:latin typeface="Bookman Old Style" pitchFamily="18" charset="0"/>
              </a:rPr>
              <a:t>An array data structure called as </a:t>
            </a:r>
            <a:r>
              <a:rPr lang="en-US" sz="2400" b="1" dirty="0">
                <a:latin typeface="Bookman Old Style" pitchFamily="18" charset="0"/>
              </a:rPr>
              <a:t>Hash table</a:t>
            </a:r>
            <a:r>
              <a:rPr lang="en-US" sz="2400" dirty="0">
                <a:latin typeface="Bookman Old Style" pitchFamily="18" charset="0"/>
              </a:rPr>
              <a:t> is used to store the data items.</a:t>
            </a:r>
          </a:p>
          <a:p>
            <a:pPr lvl="0">
              <a:buFont typeface="Wingdings" pitchFamily="2" charset="2"/>
              <a:buChar char="§"/>
            </a:pPr>
            <a:endParaRPr lang="en-US" sz="2400" b="1" dirty="0">
              <a:latin typeface="Bookman Old Style" pitchFamily="18" charset="0"/>
            </a:endParaRPr>
          </a:p>
          <a:p>
            <a:pPr marL="0" indent="0" fontAlgn="base">
              <a:buNone/>
            </a:pPr>
            <a:r>
              <a:rPr lang="en-US" sz="2400" b="1" dirty="0">
                <a:solidFill>
                  <a:srgbClr val="FF0000"/>
                </a:solidFill>
                <a:latin typeface="Bookman Old Style" pitchFamily="18" charset="0"/>
              </a:rPr>
              <a:t>Hash Key </a:t>
            </a:r>
            <a:r>
              <a:rPr lang="en-US" sz="2400" b="1" dirty="0" smtClean="0">
                <a:solidFill>
                  <a:srgbClr val="FF0000"/>
                </a:solidFill>
                <a:latin typeface="Bookman Old Style" pitchFamily="18" charset="0"/>
              </a:rPr>
              <a:t>Value:</a:t>
            </a:r>
            <a:endParaRPr lang="en-US" sz="2400" b="1" dirty="0">
              <a:solidFill>
                <a:srgbClr val="FF0000"/>
              </a:solidFill>
              <a:latin typeface="Bookman Old Style" pitchFamily="18" charset="0"/>
            </a:endParaRPr>
          </a:p>
          <a:p>
            <a:pPr fontAlgn="base">
              <a:buFont typeface="Wingdings" pitchFamily="2" charset="2"/>
              <a:buChar char="§"/>
            </a:pPr>
            <a:r>
              <a:rPr lang="en-US" sz="2400" dirty="0" smtClean="0">
                <a:latin typeface="Bookman Old Style" pitchFamily="18" charset="0"/>
              </a:rPr>
              <a:t>Based </a:t>
            </a:r>
            <a:r>
              <a:rPr lang="en-US" sz="2400" dirty="0">
                <a:latin typeface="Bookman Old Style" pitchFamily="18" charset="0"/>
              </a:rPr>
              <a:t>on the hash key value, data items are inserted into the </a:t>
            </a:r>
            <a:r>
              <a:rPr lang="en-US" sz="2400" b="1" dirty="0">
                <a:latin typeface="Bookman Old Style" pitchFamily="18" charset="0"/>
              </a:rPr>
              <a:t>hash table</a:t>
            </a:r>
            <a:r>
              <a:rPr lang="en-US" sz="2400" b="1" dirty="0" smtClean="0">
                <a:latin typeface="Bookman Old Style" pitchFamily="18" charset="0"/>
              </a:rPr>
              <a:t>.</a:t>
            </a:r>
            <a:endParaRPr lang="en-US" sz="2400" b="1" dirty="0">
              <a:latin typeface="Bookman Old Style" pitchFamily="18" charset="0"/>
            </a:endParaRPr>
          </a:p>
          <a:p>
            <a:pPr fontAlgn="base">
              <a:buFont typeface="Wingdings" pitchFamily="2" charset="2"/>
              <a:buChar char="§"/>
            </a:pPr>
            <a:r>
              <a:rPr lang="en-US" sz="2400" dirty="0">
                <a:latin typeface="Bookman Old Style" pitchFamily="18" charset="0"/>
              </a:rPr>
              <a:t>Hash key value is a special value that serves as an index for a data item.</a:t>
            </a:r>
          </a:p>
          <a:p>
            <a:pPr fontAlgn="base">
              <a:buFont typeface="Wingdings" pitchFamily="2" charset="2"/>
              <a:buChar char="§"/>
            </a:pPr>
            <a:r>
              <a:rPr lang="en-US" sz="2400" dirty="0">
                <a:latin typeface="Bookman Old Style" pitchFamily="18" charset="0"/>
              </a:rPr>
              <a:t>It indicates where the data item should </a:t>
            </a:r>
            <a:r>
              <a:rPr lang="en-US" sz="2400" dirty="0" smtClean="0">
                <a:latin typeface="Bookman Old Style" pitchFamily="18" charset="0"/>
              </a:rPr>
              <a:t>be </a:t>
            </a:r>
            <a:r>
              <a:rPr lang="en-US" sz="2400" dirty="0">
                <a:latin typeface="Bookman Old Style" pitchFamily="18" charset="0"/>
              </a:rPr>
              <a:t>stored in the hash table.</a:t>
            </a:r>
          </a:p>
          <a:p>
            <a:pPr fontAlgn="base">
              <a:buFont typeface="Wingdings" pitchFamily="2" charset="2"/>
              <a:buChar char="§"/>
            </a:pPr>
            <a:r>
              <a:rPr lang="en-US" sz="2400" dirty="0">
                <a:latin typeface="Bookman Old Style" pitchFamily="18" charset="0"/>
              </a:rPr>
              <a:t>Hash key value is generated using a </a:t>
            </a:r>
            <a:r>
              <a:rPr lang="en-US" sz="2400" b="1" dirty="0">
                <a:latin typeface="Bookman Old Style" pitchFamily="18" charset="0"/>
              </a:rPr>
              <a:t>hash function</a:t>
            </a:r>
            <a:r>
              <a:rPr lang="en-US" sz="2400" b="1" dirty="0" smtClean="0">
                <a:latin typeface="Bookman Old Style" pitchFamily="18" charset="0"/>
              </a:rPr>
              <a:t>.</a:t>
            </a:r>
            <a:endParaRPr lang="en-US" sz="2400" b="1" dirty="0">
              <a:latin typeface="Bookman Old Style" pitchFamily="18" charset="0"/>
            </a:endParaRP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32</a:t>
            </a:fld>
            <a:endParaRPr lang="en-US"/>
          </a:p>
        </p:txBody>
      </p:sp>
    </p:spTree>
    <p:extLst>
      <p:ext uri="{BB962C8B-B14F-4D97-AF65-F5344CB8AC3E}">
        <p14:creationId xmlns:p14="http://schemas.microsoft.com/office/powerpoint/2010/main" val="1391115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indent="0">
              <a:buNone/>
            </a:pPr>
            <a:r>
              <a:rPr lang="en-US" sz="2400" b="1" dirty="0" smtClean="0">
                <a:solidFill>
                  <a:srgbClr val="FF0000"/>
                </a:solidFill>
                <a:latin typeface="Bookman Old Style" pitchFamily="18" charset="0"/>
              </a:rPr>
              <a:t>Hash </a:t>
            </a:r>
            <a:r>
              <a:rPr lang="en-US" sz="2400" b="1" dirty="0">
                <a:solidFill>
                  <a:srgbClr val="FF0000"/>
                </a:solidFill>
                <a:latin typeface="Bookman Old Style" pitchFamily="18" charset="0"/>
              </a:rPr>
              <a:t>function:</a:t>
            </a:r>
          </a:p>
          <a:p>
            <a:pPr lvl="0">
              <a:buFont typeface="Wingdings" pitchFamily="2" charset="2"/>
              <a:buChar char="§"/>
            </a:pPr>
            <a:r>
              <a:rPr lang="en-US" sz="2400" dirty="0">
                <a:latin typeface="Bookman Old Style" pitchFamily="18" charset="0"/>
              </a:rPr>
              <a:t>A hash function ‘H’ is simply a mathematical formula that manipulates the key in some form to compute the index of keys in hash table</a:t>
            </a:r>
            <a:r>
              <a:rPr lang="en-US" sz="2400" dirty="0" smtClean="0">
                <a:latin typeface="Bookman Old Style" pitchFamily="18" charset="0"/>
              </a:rPr>
              <a:t>.</a:t>
            </a:r>
          </a:p>
          <a:p>
            <a:pPr marL="0" lvl="0" indent="0" algn="ctr">
              <a:buNone/>
            </a:pPr>
            <a:r>
              <a:rPr lang="en-US" sz="2400" b="1" dirty="0" smtClean="0">
                <a:latin typeface="Bookman Old Style" pitchFamily="18" charset="0"/>
              </a:rPr>
              <a:t>Or </a:t>
            </a:r>
          </a:p>
          <a:p>
            <a:pPr lvl="0">
              <a:buFont typeface="Wingdings" pitchFamily="2" charset="2"/>
              <a:buChar char="§"/>
            </a:pPr>
            <a:r>
              <a:rPr lang="en-US" sz="2400" b="1" dirty="0" smtClean="0">
                <a:latin typeface="Bookman Old Style" pitchFamily="18" charset="0"/>
              </a:rPr>
              <a:t>Hash function is a mathematical function which is used to compute the hash value for a key.</a:t>
            </a:r>
            <a:endParaRPr lang="en-US" sz="2400" b="1" dirty="0">
              <a:latin typeface="Bookman Old Style" pitchFamily="18" charset="0"/>
            </a:endParaRPr>
          </a:p>
          <a:p>
            <a:pPr lvl="0">
              <a:buFont typeface="Wingdings" pitchFamily="2" charset="2"/>
              <a:buChar char="§"/>
            </a:pPr>
            <a:endParaRPr lang="en-US" sz="2400" dirty="0">
              <a:latin typeface="Bookman Old Style" pitchFamily="18" charset="0"/>
            </a:endParaRPr>
          </a:p>
          <a:p>
            <a:pPr lvl="0">
              <a:buFont typeface="Wingdings" pitchFamily="2" charset="2"/>
              <a:buChar char="§"/>
            </a:pPr>
            <a:r>
              <a:rPr lang="en-US" sz="2400" dirty="0">
                <a:latin typeface="Bookman Old Style" pitchFamily="18" charset="0"/>
              </a:rPr>
              <a:t>So, the function that transforms a key into table index is called </a:t>
            </a:r>
            <a:r>
              <a:rPr lang="en-US" sz="2400" b="1" dirty="0">
                <a:latin typeface="Bookman Old Style" pitchFamily="18" charset="0"/>
              </a:rPr>
              <a:t>hash function</a:t>
            </a:r>
            <a:r>
              <a:rPr lang="en-US" sz="2400" b="1" dirty="0" smtClean="0">
                <a:latin typeface="Bookman Old Style" pitchFamily="18" charset="0"/>
              </a:rPr>
              <a:t>.</a:t>
            </a:r>
          </a:p>
          <a:p>
            <a:pPr lvl="0">
              <a:buFont typeface="Wingdings" pitchFamily="2" charset="2"/>
              <a:buChar char="§"/>
            </a:pPr>
            <a:endParaRPr lang="en-US" sz="2400" b="1" dirty="0" smtClean="0">
              <a:latin typeface="Bookman Old Style" pitchFamily="18" charset="0"/>
            </a:endParaRPr>
          </a:p>
          <a:p>
            <a:pPr>
              <a:buFont typeface="Wingdings" pitchFamily="2" charset="2"/>
              <a:buChar char="§"/>
            </a:pPr>
            <a:r>
              <a:rPr lang="en-US" sz="2400" dirty="0">
                <a:latin typeface="Bookman Old Style" pitchFamily="18" charset="0"/>
              </a:rPr>
              <a:t>Let a hash function H(x) maps the value  at the index </a:t>
            </a:r>
            <a:r>
              <a:rPr lang="en-US" sz="2400" b="1" dirty="0">
                <a:latin typeface="Bookman Old Style" pitchFamily="18" charset="0"/>
              </a:rPr>
              <a:t>x%10</a:t>
            </a:r>
            <a:r>
              <a:rPr lang="en-US" sz="2400" dirty="0">
                <a:latin typeface="Bookman Old Style" pitchFamily="18" charset="0"/>
              </a:rPr>
              <a:t> in an Array. For example if the list of values is [11,12,13,14,15] it will be stored at positions {1,2,3,4,5} in the array or Hash table respectively.</a:t>
            </a:r>
          </a:p>
          <a:p>
            <a:pPr lvl="0">
              <a:buFont typeface="Wingdings" pitchFamily="2" charset="2"/>
              <a:buChar char="§"/>
            </a:pPr>
            <a:endParaRPr lang="en-US" sz="2400" b="1" dirty="0">
              <a:latin typeface="Bookman Old Style" pitchFamily="18" charset="0"/>
            </a:endParaRPr>
          </a:p>
          <a:p>
            <a:pPr marL="0" indent="0">
              <a:buNone/>
            </a:pPr>
            <a:endParaRPr lang="en-US" sz="24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33</a:t>
            </a:fld>
            <a:endParaRPr lang="en-US"/>
          </a:p>
        </p:txBody>
      </p:sp>
    </p:spTree>
    <p:extLst>
      <p:ext uri="{BB962C8B-B14F-4D97-AF65-F5344CB8AC3E}">
        <p14:creationId xmlns:p14="http://schemas.microsoft.com/office/powerpoint/2010/main" val="38289707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57200"/>
            <a:ext cx="8915400" cy="5105400"/>
          </a:xfrm>
          <a:prstGeom prst="rect">
            <a:avLst/>
          </a:prstGeom>
        </p:spPr>
      </p:pic>
      <p:sp>
        <p:nvSpPr>
          <p:cNvPr id="4" name="TextBox 3"/>
          <p:cNvSpPr txBox="1"/>
          <p:nvPr/>
        </p:nvSpPr>
        <p:spPr>
          <a:xfrm>
            <a:off x="533400" y="1214735"/>
            <a:ext cx="2667000" cy="461665"/>
          </a:xfrm>
          <a:prstGeom prst="rect">
            <a:avLst/>
          </a:prstGeom>
          <a:noFill/>
        </p:spPr>
        <p:txBody>
          <a:bodyPr wrap="square" rtlCol="0">
            <a:spAutoFit/>
          </a:bodyPr>
          <a:lstStyle/>
          <a:p>
            <a:r>
              <a:rPr lang="en-US" sz="2400" b="1" dirty="0" smtClean="0">
                <a:solidFill>
                  <a:srgbClr val="FFFF00"/>
                </a:solidFill>
                <a:latin typeface="Bookman Old Style" pitchFamily="18" charset="0"/>
              </a:rPr>
              <a:t>Hash Function</a:t>
            </a:r>
            <a:endParaRPr lang="en-US" sz="2400" b="1" dirty="0">
              <a:solidFill>
                <a:srgbClr val="FFFF00"/>
              </a:solidFill>
              <a:latin typeface="Bookman Old Style" pitchFamily="18" charset="0"/>
            </a:endParaRPr>
          </a:p>
        </p:txBody>
      </p:sp>
      <p:sp>
        <p:nvSpPr>
          <p:cNvPr id="5" name="TextBox 4"/>
          <p:cNvSpPr txBox="1"/>
          <p:nvPr/>
        </p:nvSpPr>
        <p:spPr>
          <a:xfrm>
            <a:off x="110319" y="3588603"/>
            <a:ext cx="2667000" cy="830997"/>
          </a:xfrm>
          <a:prstGeom prst="rect">
            <a:avLst/>
          </a:prstGeom>
          <a:noFill/>
        </p:spPr>
        <p:txBody>
          <a:bodyPr wrap="square" rtlCol="0">
            <a:spAutoFit/>
          </a:bodyPr>
          <a:lstStyle/>
          <a:p>
            <a:r>
              <a:rPr lang="en-US" sz="2400" b="1" dirty="0" smtClean="0">
                <a:solidFill>
                  <a:srgbClr val="FFFF00"/>
                </a:solidFill>
                <a:latin typeface="Bookman Old Style" pitchFamily="18" charset="0"/>
              </a:rPr>
              <a:t>Hash Key Value</a:t>
            </a:r>
            <a:endParaRPr lang="en-US" sz="2400" b="1" dirty="0">
              <a:solidFill>
                <a:srgbClr val="FFFF00"/>
              </a:solidFill>
              <a:latin typeface="Bookman Old Style" pitchFamily="18" charset="0"/>
            </a:endParaRPr>
          </a:p>
        </p:txBody>
      </p:sp>
      <p:sp>
        <p:nvSpPr>
          <p:cNvPr id="6" name="Right Arrow 5"/>
          <p:cNvSpPr/>
          <p:nvPr/>
        </p:nvSpPr>
        <p:spPr>
          <a:xfrm>
            <a:off x="3158319" y="1143000"/>
            <a:ext cx="804081" cy="642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1890213" y="3733800"/>
            <a:ext cx="624387" cy="577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71600" y="533400"/>
            <a:ext cx="1676400" cy="461665"/>
          </a:xfrm>
          <a:prstGeom prst="rect">
            <a:avLst/>
          </a:prstGeom>
          <a:noFill/>
        </p:spPr>
        <p:txBody>
          <a:bodyPr wrap="square" rtlCol="0">
            <a:spAutoFit/>
          </a:bodyPr>
          <a:lstStyle/>
          <a:p>
            <a:r>
              <a:rPr lang="en-US" sz="2400" b="1" dirty="0" smtClean="0">
                <a:solidFill>
                  <a:srgbClr val="FFFF00"/>
                </a:solidFill>
                <a:latin typeface="Bookman Old Style" pitchFamily="18" charset="0"/>
              </a:rPr>
              <a:t>Keys</a:t>
            </a:r>
            <a:endParaRPr lang="en-US" sz="2400" b="1" dirty="0">
              <a:solidFill>
                <a:srgbClr val="FFFF00"/>
              </a:solidFill>
              <a:latin typeface="Bookman Old Style" pitchFamily="18" charset="0"/>
            </a:endParaRPr>
          </a:p>
        </p:txBody>
      </p:sp>
      <p:sp>
        <p:nvSpPr>
          <p:cNvPr id="10" name="Right Arrow 9"/>
          <p:cNvSpPr/>
          <p:nvPr/>
        </p:nvSpPr>
        <p:spPr>
          <a:xfrm>
            <a:off x="2499813" y="533400"/>
            <a:ext cx="624387" cy="577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Er. Jendi Bade Shrestha</a:t>
            </a:r>
            <a:endParaRPr lang="en-US"/>
          </a:p>
        </p:txBody>
      </p:sp>
      <p:sp>
        <p:nvSpPr>
          <p:cNvPr id="12" name="Slide Number Placeholder 11"/>
          <p:cNvSpPr>
            <a:spLocks noGrp="1"/>
          </p:cNvSpPr>
          <p:nvPr>
            <p:ph type="sldNum" sz="quarter" idx="12"/>
          </p:nvPr>
        </p:nvSpPr>
        <p:spPr/>
        <p:txBody>
          <a:bodyPr/>
          <a:lstStyle/>
          <a:p>
            <a:fld id="{EFA6E869-1081-411C-AE09-8F3422A5DF0F}" type="slidenum">
              <a:rPr lang="en-US" smtClean="0"/>
              <a:t>34</a:t>
            </a:fld>
            <a:endParaRPr lang="en-US"/>
          </a:p>
        </p:txBody>
      </p:sp>
    </p:spTree>
    <p:extLst>
      <p:ext uri="{BB962C8B-B14F-4D97-AF65-F5344CB8AC3E}">
        <p14:creationId xmlns:p14="http://schemas.microsoft.com/office/powerpoint/2010/main" val="13911151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99" y="762000"/>
            <a:ext cx="8610601" cy="4800600"/>
          </a:xfrm>
        </p:spPr>
      </p:pic>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35</a:t>
            </a:fld>
            <a:endParaRPr lang="en-US"/>
          </a:p>
        </p:txBody>
      </p:sp>
    </p:spTree>
    <p:extLst>
      <p:ext uri="{BB962C8B-B14F-4D97-AF65-F5344CB8AC3E}">
        <p14:creationId xmlns:p14="http://schemas.microsoft.com/office/powerpoint/2010/main" val="37988907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11457"/>
            <a:ext cx="6058089" cy="27841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84" y="2819400"/>
            <a:ext cx="5486115" cy="8096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98" y="3629025"/>
            <a:ext cx="5500901" cy="3076575"/>
          </a:xfrm>
          <a:prstGeom prst="rect">
            <a:avLst/>
          </a:prstGeom>
        </p:spPr>
      </p:pic>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EFA6E869-1081-411C-AE09-8F3422A5DF0F}" type="slidenum">
              <a:rPr lang="en-US" smtClean="0"/>
              <a:t>36</a:t>
            </a:fld>
            <a:endParaRPr lang="en-US"/>
          </a:p>
        </p:txBody>
      </p:sp>
    </p:spTree>
    <p:extLst>
      <p:ext uri="{BB962C8B-B14F-4D97-AF65-F5344CB8AC3E}">
        <p14:creationId xmlns:p14="http://schemas.microsoft.com/office/powerpoint/2010/main" val="1091864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lstStyle/>
          <a:p>
            <a:pPr marL="0" indent="0" fontAlgn="base">
              <a:lnSpc>
                <a:spcPct val="150000"/>
              </a:lnSpc>
              <a:buNone/>
            </a:pPr>
            <a:r>
              <a:rPr lang="en-US" sz="2400" b="1" dirty="0" smtClean="0">
                <a:solidFill>
                  <a:srgbClr val="FF0000"/>
                </a:solidFill>
                <a:latin typeface="Bookman Old Style" pitchFamily="18" charset="0"/>
              </a:rPr>
              <a:t>Advantages of Hashing:</a:t>
            </a:r>
          </a:p>
          <a:p>
            <a:pPr marL="0" indent="0" fontAlgn="base">
              <a:lnSpc>
                <a:spcPct val="150000"/>
              </a:lnSpc>
              <a:buNone/>
            </a:pPr>
            <a:r>
              <a:rPr lang="en-US" sz="2400" dirty="0" smtClean="0">
                <a:latin typeface="Bookman Old Style" pitchFamily="18" charset="0"/>
              </a:rPr>
              <a:t>Unlike </a:t>
            </a:r>
            <a:r>
              <a:rPr lang="en-US" sz="2400" dirty="0">
                <a:latin typeface="Bookman Old Style" pitchFamily="18" charset="0"/>
              </a:rPr>
              <a:t>other searching techniques,</a:t>
            </a:r>
          </a:p>
          <a:p>
            <a:pPr fontAlgn="base">
              <a:lnSpc>
                <a:spcPct val="150000"/>
              </a:lnSpc>
              <a:buFont typeface="Wingdings" pitchFamily="2" charset="2"/>
              <a:buChar char="§"/>
            </a:pPr>
            <a:r>
              <a:rPr lang="en-US" sz="2400" dirty="0">
                <a:latin typeface="Bookman Old Style" pitchFamily="18" charset="0"/>
              </a:rPr>
              <a:t>Hashing is extremely efficient</a:t>
            </a:r>
            <a:r>
              <a:rPr lang="en-US" sz="2400" dirty="0" smtClean="0">
                <a:latin typeface="Bookman Old Style" pitchFamily="18" charset="0"/>
              </a:rPr>
              <a:t>.</a:t>
            </a:r>
          </a:p>
          <a:p>
            <a:pPr fontAlgn="base">
              <a:lnSpc>
                <a:spcPct val="150000"/>
              </a:lnSpc>
              <a:buFont typeface="Wingdings" pitchFamily="2" charset="2"/>
              <a:buChar char="§"/>
            </a:pPr>
            <a:endParaRPr lang="en-US" sz="2400" dirty="0">
              <a:latin typeface="Bookman Old Style" pitchFamily="18" charset="0"/>
            </a:endParaRPr>
          </a:p>
          <a:p>
            <a:pPr fontAlgn="base">
              <a:lnSpc>
                <a:spcPct val="150000"/>
              </a:lnSpc>
              <a:buFont typeface="Wingdings" pitchFamily="2" charset="2"/>
              <a:buChar char="§"/>
            </a:pPr>
            <a:r>
              <a:rPr lang="en-US" sz="2400" dirty="0">
                <a:latin typeface="Bookman Old Style" pitchFamily="18" charset="0"/>
              </a:rPr>
              <a:t>The time taken by it to perform the search does not depend upon the total number of elements</a:t>
            </a:r>
            <a:r>
              <a:rPr lang="en-US" sz="2400" dirty="0" smtClean="0">
                <a:latin typeface="Bookman Old Style" pitchFamily="18" charset="0"/>
              </a:rPr>
              <a:t>.</a:t>
            </a:r>
          </a:p>
          <a:p>
            <a:pPr fontAlgn="base">
              <a:lnSpc>
                <a:spcPct val="150000"/>
              </a:lnSpc>
              <a:buFont typeface="Wingdings" pitchFamily="2" charset="2"/>
              <a:buChar char="§"/>
            </a:pPr>
            <a:endParaRPr lang="en-US" sz="2400" dirty="0">
              <a:latin typeface="Bookman Old Style" pitchFamily="18" charset="0"/>
            </a:endParaRPr>
          </a:p>
          <a:p>
            <a:pPr fontAlgn="base">
              <a:lnSpc>
                <a:spcPct val="150000"/>
              </a:lnSpc>
              <a:buFont typeface="Wingdings" pitchFamily="2" charset="2"/>
              <a:buChar char="§"/>
            </a:pPr>
            <a:r>
              <a:rPr lang="en-US" sz="2400" dirty="0">
                <a:latin typeface="Bookman Old Style" pitchFamily="18" charset="0"/>
              </a:rPr>
              <a:t>It completes the search with constant time complexity O(1).</a:t>
            </a:r>
          </a:p>
          <a:p>
            <a:pPr marL="0" indent="0">
              <a:buNone/>
            </a:pPr>
            <a:endParaRPr lang="en-US"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37</a:t>
            </a:fld>
            <a:endParaRPr lang="en-US"/>
          </a:p>
        </p:txBody>
      </p:sp>
    </p:spTree>
    <p:extLst>
      <p:ext uri="{BB962C8B-B14F-4D97-AF65-F5344CB8AC3E}">
        <p14:creationId xmlns:p14="http://schemas.microsoft.com/office/powerpoint/2010/main" val="15101494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r>
              <a:rPr lang="en-US" sz="2400" b="1" dirty="0" smtClean="0">
                <a:solidFill>
                  <a:srgbClr val="FF0000"/>
                </a:solidFill>
                <a:latin typeface="Bookman Old Style" pitchFamily="18" charset="0"/>
              </a:rPr>
              <a:t>Collision in Hashing/ Hash Collision:</a:t>
            </a:r>
          </a:p>
          <a:p>
            <a:pPr>
              <a:lnSpc>
                <a:spcPct val="150000"/>
              </a:lnSpc>
              <a:buFont typeface="Wingdings" pitchFamily="2" charset="2"/>
              <a:buChar char="§"/>
            </a:pPr>
            <a:r>
              <a:rPr lang="en-US" sz="2400" dirty="0" smtClean="0">
                <a:latin typeface="Bookman Old Style" pitchFamily="18" charset="0"/>
              </a:rPr>
              <a:t>If </a:t>
            </a:r>
            <a:r>
              <a:rPr lang="en-US" sz="2400" dirty="0">
                <a:latin typeface="Bookman Old Style" pitchFamily="18" charset="0"/>
              </a:rPr>
              <a:t>hash function produces same index or slots for different data than </a:t>
            </a:r>
            <a:r>
              <a:rPr lang="en-US" sz="2400" b="1" dirty="0">
                <a:latin typeface="Bookman Old Style" pitchFamily="18" charset="0"/>
              </a:rPr>
              <a:t>hash collision </a:t>
            </a:r>
            <a:r>
              <a:rPr lang="en-US" sz="2400" dirty="0" smtClean="0">
                <a:latin typeface="Bookman Old Style" pitchFamily="18" charset="0"/>
              </a:rPr>
              <a:t>occurs.</a:t>
            </a:r>
          </a:p>
          <a:p>
            <a:pPr>
              <a:lnSpc>
                <a:spcPct val="150000"/>
              </a:lnSpc>
              <a:buFont typeface="Wingdings" pitchFamily="2" charset="2"/>
              <a:buChar char="§"/>
            </a:pPr>
            <a:endParaRPr lang="en-US" sz="2400" dirty="0" smtClean="0">
              <a:latin typeface="Bookman Old Style" pitchFamily="18" charset="0"/>
            </a:endParaRPr>
          </a:p>
          <a:p>
            <a:pPr lvl="0">
              <a:lnSpc>
                <a:spcPct val="150000"/>
              </a:lnSpc>
              <a:buFont typeface="Wingdings" pitchFamily="2" charset="2"/>
              <a:buChar char="§"/>
            </a:pPr>
            <a:r>
              <a:rPr lang="en-US" sz="2400" dirty="0" smtClean="0">
                <a:latin typeface="Bookman Old Style" pitchFamily="18" charset="0"/>
              </a:rPr>
              <a:t>So, a </a:t>
            </a:r>
            <a:r>
              <a:rPr lang="en-US" sz="2400" b="1" dirty="0" smtClean="0">
                <a:latin typeface="Bookman Old Style" pitchFamily="18" charset="0"/>
              </a:rPr>
              <a:t>Collision</a:t>
            </a:r>
            <a:r>
              <a:rPr lang="en-US" sz="2400" dirty="0" smtClean="0">
                <a:latin typeface="Bookman Old Style" pitchFamily="18" charset="0"/>
              </a:rPr>
              <a:t> </a:t>
            </a:r>
            <a:r>
              <a:rPr lang="en-US" sz="2400" dirty="0">
                <a:latin typeface="Bookman Old Style" pitchFamily="18" charset="0"/>
              </a:rPr>
              <a:t>is a phenomenon that occurs when more than one key maps to the same slots in the hash table.</a:t>
            </a:r>
          </a:p>
          <a:p>
            <a:pPr marL="0" indent="0" algn="ctr">
              <a:lnSpc>
                <a:spcPct val="150000"/>
              </a:lnSpc>
              <a:buNone/>
            </a:pPr>
            <a:r>
              <a:rPr lang="en-US" sz="2400" b="1" dirty="0" smtClean="0">
                <a:latin typeface="Bookman Old Style" pitchFamily="18" charset="0"/>
              </a:rPr>
              <a:t>Or</a:t>
            </a:r>
          </a:p>
          <a:p>
            <a:pPr fontAlgn="base">
              <a:lnSpc>
                <a:spcPct val="150000"/>
              </a:lnSpc>
              <a:buFont typeface="Wingdings" pitchFamily="2" charset="2"/>
              <a:buChar char="§"/>
            </a:pPr>
            <a:r>
              <a:rPr lang="en-US" sz="2400" dirty="0">
                <a:latin typeface="Bookman Old Style" pitchFamily="18" charset="0"/>
              </a:rPr>
              <a:t>When the hash value of a key maps to an already occupied bucket of the hash </a:t>
            </a:r>
            <a:r>
              <a:rPr lang="en-US" sz="2400" dirty="0" smtClean="0">
                <a:latin typeface="Bookman Old Style" pitchFamily="18" charset="0"/>
              </a:rPr>
              <a:t>table, it </a:t>
            </a:r>
            <a:r>
              <a:rPr lang="en-US" sz="2400" dirty="0">
                <a:latin typeface="Bookman Old Style" pitchFamily="18" charset="0"/>
              </a:rPr>
              <a:t>is called as a Collision.</a:t>
            </a:r>
          </a:p>
          <a:p>
            <a:pPr>
              <a:buFont typeface="Wingdings" pitchFamily="2" charset="2"/>
              <a:buChar char="§"/>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38</a:t>
            </a:fld>
            <a:endParaRPr lang="en-US"/>
          </a:p>
        </p:txBody>
      </p:sp>
    </p:spTree>
    <p:extLst>
      <p:ext uri="{BB962C8B-B14F-4D97-AF65-F5344CB8AC3E}">
        <p14:creationId xmlns:p14="http://schemas.microsoft.com/office/powerpoint/2010/main" val="10918642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936" y="838200"/>
            <a:ext cx="8086264" cy="4143375"/>
          </a:xfrm>
        </p:spPr>
      </p:pic>
      <p:sp>
        <p:nvSpPr>
          <p:cNvPr id="4" name="TextBox 3"/>
          <p:cNvSpPr txBox="1"/>
          <p:nvPr/>
        </p:nvSpPr>
        <p:spPr>
          <a:xfrm>
            <a:off x="1981200" y="5334000"/>
            <a:ext cx="4648200" cy="461665"/>
          </a:xfrm>
          <a:prstGeom prst="rect">
            <a:avLst/>
          </a:prstGeom>
          <a:noFill/>
        </p:spPr>
        <p:txBody>
          <a:bodyPr wrap="square" rtlCol="0">
            <a:spAutoFit/>
          </a:bodyPr>
          <a:lstStyle/>
          <a:p>
            <a:r>
              <a:rPr lang="en-US" sz="2400" b="1" dirty="0" smtClean="0">
                <a:latin typeface="Bookman Old Style" pitchFamily="18" charset="0"/>
              </a:rPr>
              <a:t>Fig: Collision in Hashing</a:t>
            </a:r>
            <a:endParaRPr lang="en-US" sz="2400" b="1" dirty="0">
              <a:latin typeface="Bookman Old Style" pitchFamily="18" charset="0"/>
            </a:endParaRPr>
          </a:p>
        </p:txBody>
      </p:sp>
      <p:sp>
        <p:nvSpPr>
          <p:cNvPr id="5" name="TextBox 4"/>
          <p:cNvSpPr txBox="1"/>
          <p:nvPr/>
        </p:nvSpPr>
        <p:spPr>
          <a:xfrm>
            <a:off x="252484" y="6189260"/>
            <a:ext cx="8915400" cy="369332"/>
          </a:xfrm>
          <a:prstGeom prst="rect">
            <a:avLst/>
          </a:prstGeom>
          <a:noFill/>
        </p:spPr>
        <p:txBody>
          <a:bodyPr wrap="square" rtlCol="0">
            <a:spAutoFit/>
          </a:bodyPr>
          <a:lstStyle/>
          <a:p>
            <a:r>
              <a:rPr lang="en-US" dirty="0" smtClean="0"/>
              <a:t>Note: https</a:t>
            </a:r>
            <a:r>
              <a:rPr lang="en-US" dirty="0"/>
              <a:t>://www.gatevidyalay.com/collision-resolution-techniques-separate-chaining/</a:t>
            </a:r>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EFA6E869-1081-411C-AE09-8F3422A5DF0F}" type="slidenum">
              <a:rPr lang="en-US" smtClean="0"/>
              <a:t>39</a:t>
            </a:fld>
            <a:endParaRPr lang="en-US"/>
          </a:p>
        </p:txBody>
      </p:sp>
    </p:spTree>
    <p:extLst>
      <p:ext uri="{BB962C8B-B14F-4D97-AF65-F5344CB8AC3E}">
        <p14:creationId xmlns:p14="http://schemas.microsoft.com/office/powerpoint/2010/main" val="1091864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8991600" cy="6858000"/>
          </a:xfrm>
        </p:spPr>
        <p:txBody>
          <a:bodyPr>
            <a:normAutofit/>
          </a:bodyPr>
          <a:lstStyle/>
          <a:p>
            <a:pPr marL="0" indent="0" fontAlgn="base">
              <a:buNone/>
            </a:pPr>
            <a:r>
              <a:rPr lang="en-US" sz="2400" b="1" dirty="0" smtClean="0">
                <a:solidFill>
                  <a:srgbClr val="FF0000"/>
                </a:solidFill>
                <a:latin typeface="Bookman Old Style" pitchFamily="18" charset="0"/>
              </a:rPr>
              <a:t>Drawback:</a:t>
            </a:r>
            <a:endParaRPr lang="en-US" sz="2400" b="1" dirty="0">
              <a:solidFill>
                <a:srgbClr val="FF0000"/>
              </a:solidFill>
              <a:latin typeface="Bookman Old Style" pitchFamily="18" charset="0"/>
            </a:endParaRPr>
          </a:p>
          <a:p>
            <a:pPr marL="0" indent="0" fontAlgn="base">
              <a:buNone/>
            </a:pPr>
            <a:r>
              <a:rPr lang="en-US" sz="2400" dirty="0">
                <a:latin typeface="Bookman Old Style" pitchFamily="18" charset="0"/>
              </a:rPr>
              <a:t> </a:t>
            </a:r>
            <a:r>
              <a:rPr lang="en-US" sz="2400" dirty="0" smtClean="0">
                <a:latin typeface="Bookman Old Style" pitchFamily="18" charset="0"/>
              </a:rPr>
              <a:t>The </a:t>
            </a:r>
            <a:r>
              <a:rPr lang="en-US" sz="2400" dirty="0">
                <a:latin typeface="Bookman Old Style" pitchFamily="18" charset="0"/>
              </a:rPr>
              <a:t>main drawback of these techniques </a:t>
            </a:r>
            <a:r>
              <a:rPr lang="en-US" sz="2400" dirty="0" smtClean="0">
                <a:latin typeface="Bookman Old Style" pitchFamily="18" charset="0"/>
              </a:rPr>
              <a:t>is:</a:t>
            </a:r>
            <a:endParaRPr lang="en-US" sz="2400" dirty="0">
              <a:latin typeface="Bookman Old Style" pitchFamily="18" charset="0"/>
            </a:endParaRPr>
          </a:p>
          <a:p>
            <a:pPr fontAlgn="base"/>
            <a:r>
              <a:rPr lang="en-US" sz="2400" dirty="0">
                <a:latin typeface="Bookman Old Style" pitchFamily="18" charset="0"/>
              </a:rPr>
              <a:t>As the number of elements increases, time taken to perform the search also increases</a:t>
            </a:r>
            <a:r>
              <a:rPr lang="en-US" sz="2400" dirty="0" smtClean="0">
                <a:latin typeface="Bookman Old Style" pitchFamily="18" charset="0"/>
              </a:rPr>
              <a:t>.</a:t>
            </a:r>
          </a:p>
          <a:p>
            <a:pPr fontAlgn="base"/>
            <a:endParaRPr lang="en-US" sz="2400" dirty="0">
              <a:latin typeface="Bookman Old Style" pitchFamily="18" charset="0"/>
            </a:endParaRPr>
          </a:p>
          <a:p>
            <a:pPr fontAlgn="base"/>
            <a:r>
              <a:rPr lang="en-US" sz="2400" dirty="0">
                <a:latin typeface="Bookman Old Style" pitchFamily="18" charset="0"/>
              </a:rPr>
              <a:t>This becomes problematic when total number of elements become too large</a:t>
            </a:r>
            <a:r>
              <a:rPr lang="en-US" sz="2400" dirty="0" smtClean="0">
                <a:latin typeface="Bookman Old Style" pitchFamily="18" charset="0"/>
              </a:rPr>
              <a:t>.</a:t>
            </a:r>
          </a:p>
          <a:p>
            <a:pPr marL="0" indent="0" fontAlgn="base">
              <a:buNone/>
            </a:pPr>
            <a:endParaRPr lang="en-US" sz="2400" dirty="0">
              <a:latin typeface="Bookman Old Style" pitchFamily="18" charset="0"/>
            </a:endParaRPr>
          </a:p>
          <a:p>
            <a:pPr marL="0" indent="0">
              <a:buNone/>
            </a:pPr>
            <a:endParaRPr lang="en-US" sz="2400" dirty="0">
              <a:latin typeface="Bookman Old Style"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5867400" cy="3429000"/>
          </a:xfrm>
          <a:prstGeom prst="rect">
            <a:avLst/>
          </a:prstGeom>
        </p:spPr>
      </p:pic>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4</a:t>
            </a:fld>
            <a:endParaRPr lang="en-US"/>
          </a:p>
        </p:txBody>
      </p:sp>
    </p:spTree>
    <p:extLst>
      <p:ext uri="{BB962C8B-B14F-4D97-AF65-F5344CB8AC3E}">
        <p14:creationId xmlns:p14="http://schemas.microsoft.com/office/powerpoint/2010/main" val="2692266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85800"/>
            <a:ext cx="8806680" cy="4625259"/>
          </a:xfrm>
        </p:spPr>
      </p:pic>
      <p:sp>
        <p:nvSpPr>
          <p:cNvPr id="5" name="TextBox 4"/>
          <p:cNvSpPr txBox="1"/>
          <p:nvPr/>
        </p:nvSpPr>
        <p:spPr>
          <a:xfrm>
            <a:off x="1981200" y="5334000"/>
            <a:ext cx="4648200" cy="461665"/>
          </a:xfrm>
          <a:prstGeom prst="rect">
            <a:avLst/>
          </a:prstGeom>
          <a:noFill/>
        </p:spPr>
        <p:txBody>
          <a:bodyPr wrap="square" rtlCol="0">
            <a:spAutoFit/>
          </a:bodyPr>
          <a:lstStyle/>
          <a:p>
            <a:r>
              <a:rPr lang="en-US" sz="2400" b="1" dirty="0" smtClean="0">
                <a:latin typeface="Bookman Old Style" pitchFamily="18" charset="0"/>
              </a:rPr>
              <a:t>Fig: Collision in Hashing</a:t>
            </a:r>
            <a:endParaRPr lang="en-US" sz="2400" b="1" dirty="0">
              <a:latin typeface="Bookman Old Style" pitchFamily="18" charset="0"/>
            </a:endParaRPr>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EFA6E869-1081-411C-AE09-8F3422A5DF0F}" type="slidenum">
              <a:rPr lang="en-US" smtClean="0"/>
              <a:t>40</a:t>
            </a:fld>
            <a:endParaRPr lang="en-US"/>
          </a:p>
        </p:txBody>
      </p:sp>
    </p:spTree>
    <p:extLst>
      <p:ext uri="{BB962C8B-B14F-4D97-AF65-F5344CB8AC3E}">
        <p14:creationId xmlns:p14="http://schemas.microsoft.com/office/powerpoint/2010/main" val="33499885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r>
              <a:rPr lang="en-US" sz="2400" b="1" dirty="0">
                <a:solidFill>
                  <a:srgbClr val="FF0000"/>
                </a:solidFill>
                <a:latin typeface="Bookman Old Style" pitchFamily="18" charset="0"/>
              </a:rPr>
              <a:t>Collision Resolution </a:t>
            </a:r>
            <a:r>
              <a:rPr lang="en-US" sz="2400" b="1" dirty="0" smtClean="0">
                <a:solidFill>
                  <a:srgbClr val="FF0000"/>
                </a:solidFill>
                <a:latin typeface="Bookman Old Style" pitchFamily="18" charset="0"/>
              </a:rPr>
              <a:t>Techniques:</a:t>
            </a:r>
            <a:endParaRPr lang="en-US" sz="2400" b="1" dirty="0">
              <a:solidFill>
                <a:srgbClr val="FF0000"/>
              </a:solidFill>
              <a:latin typeface="Bookman Old Style" pitchFamily="18" charset="0"/>
            </a:endParaRPr>
          </a:p>
          <a:p>
            <a:pPr>
              <a:buFont typeface="Wingdings" pitchFamily="2" charset="2"/>
              <a:buChar char="§"/>
            </a:pPr>
            <a:r>
              <a:rPr lang="en-US" sz="2400" dirty="0">
                <a:latin typeface="Bookman Old Style" pitchFamily="18" charset="0"/>
              </a:rPr>
              <a:t>Collision Resolution Techniques are the techniques used for </a:t>
            </a:r>
            <a:r>
              <a:rPr lang="en-US" sz="2400" dirty="0" smtClean="0">
                <a:latin typeface="Bookman Old Style" pitchFamily="18" charset="0"/>
              </a:rPr>
              <a:t>resolving </a:t>
            </a:r>
            <a:r>
              <a:rPr lang="en-US" sz="2400" dirty="0">
                <a:latin typeface="Bookman Old Style" pitchFamily="18" charset="0"/>
              </a:rPr>
              <a:t>or handling the collision</a:t>
            </a:r>
            <a:r>
              <a:rPr lang="en-US" sz="2400" dirty="0" smtClean="0">
                <a:latin typeface="Bookman Old Style" pitchFamily="18" charset="0"/>
              </a:rPr>
              <a:t>.</a:t>
            </a:r>
          </a:p>
          <a:p>
            <a:pPr>
              <a:buFont typeface="Wingdings" pitchFamily="2" charset="2"/>
              <a:buChar char="§"/>
            </a:pPr>
            <a:r>
              <a:rPr lang="en-US" sz="2400" dirty="0" smtClean="0">
                <a:latin typeface="Bookman Old Style" pitchFamily="18" charset="0"/>
              </a:rPr>
              <a:t>Collision </a:t>
            </a:r>
            <a:r>
              <a:rPr lang="en-US" sz="2400" dirty="0">
                <a:latin typeface="Bookman Old Style" pitchFamily="18" charset="0"/>
              </a:rPr>
              <a:t>resolution techniques are classified </a:t>
            </a:r>
            <a:r>
              <a:rPr lang="en-US" sz="2400" dirty="0" smtClean="0">
                <a:latin typeface="Bookman Old Style" pitchFamily="18" charset="0"/>
              </a:rPr>
              <a:t>as:</a:t>
            </a:r>
          </a:p>
          <a:p>
            <a:pPr>
              <a:buFont typeface="Wingdings" pitchFamily="2" charset="2"/>
              <a:buChar char="§"/>
            </a:pPr>
            <a:endParaRPr lang="en-US" sz="2400"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057400"/>
            <a:ext cx="7010400" cy="4572000"/>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41</a:t>
            </a:fld>
            <a:endParaRPr lang="en-US"/>
          </a:p>
        </p:txBody>
      </p:sp>
    </p:spTree>
    <p:extLst>
      <p:ext uri="{BB962C8B-B14F-4D97-AF65-F5344CB8AC3E}">
        <p14:creationId xmlns:p14="http://schemas.microsoft.com/office/powerpoint/2010/main" val="1091864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r>
              <a:rPr lang="en-US" sz="2400" b="1" dirty="0">
                <a:solidFill>
                  <a:srgbClr val="FF0000"/>
                </a:solidFill>
                <a:latin typeface="Bookman Old Style" pitchFamily="18" charset="0"/>
              </a:rPr>
              <a:t>Separate </a:t>
            </a:r>
            <a:r>
              <a:rPr lang="en-US" sz="2400" b="1" dirty="0" smtClean="0">
                <a:solidFill>
                  <a:srgbClr val="FF0000"/>
                </a:solidFill>
                <a:latin typeface="Bookman Old Style" pitchFamily="18" charset="0"/>
              </a:rPr>
              <a:t>Chaining:</a:t>
            </a:r>
            <a:endParaRPr lang="en-US" sz="2400" b="1" dirty="0">
              <a:solidFill>
                <a:srgbClr val="FF0000"/>
              </a:solidFill>
              <a:latin typeface="Bookman Old Style" pitchFamily="18" charset="0"/>
            </a:endParaRPr>
          </a:p>
          <a:p>
            <a:pPr>
              <a:buFont typeface="Wingdings" pitchFamily="2" charset="2"/>
              <a:buChar char="§"/>
            </a:pPr>
            <a:r>
              <a:rPr lang="en-US" sz="2400" dirty="0">
                <a:latin typeface="Bookman Old Style" pitchFamily="18" charset="0"/>
              </a:rPr>
              <a:t>Chaining is a collision resolution technique where we make use of the </a:t>
            </a:r>
            <a:r>
              <a:rPr lang="en-US" sz="2400" b="1" dirty="0">
                <a:latin typeface="Bookman Old Style" pitchFamily="18" charset="0"/>
              </a:rPr>
              <a:t>linked list </a:t>
            </a:r>
            <a:r>
              <a:rPr lang="en-US" sz="2400" dirty="0">
                <a:latin typeface="Bookman Old Style" pitchFamily="18" charset="0"/>
              </a:rPr>
              <a:t>or list data structure to store the keys that are having the same value</a:t>
            </a:r>
            <a:r>
              <a:rPr lang="en-US" sz="2400" dirty="0" smtClean="0">
                <a:latin typeface="Bookman Old Style" pitchFamily="18" charset="0"/>
              </a:rPr>
              <a:t>.</a:t>
            </a:r>
          </a:p>
          <a:p>
            <a:pPr marL="0" indent="0">
              <a:buNone/>
            </a:pPr>
            <a:endParaRPr lang="en-US" sz="2400" dirty="0" smtClean="0">
              <a:latin typeface="Bookman Old Style" pitchFamily="18" charset="0"/>
            </a:endParaRPr>
          </a:p>
          <a:p>
            <a:pPr marL="0" indent="0">
              <a:buNone/>
            </a:pPr>
            <a:r>
              <a:rPr lang="en-US" sz="2400" b="1" dirty="0" smtClean="0">
                <a:solidFill>
                  <a:srgbClr val="FF0000"/>
                </a:solidFill>
                <a:latin typeface="Bookman Old Style" pitchFamily="18" charset="0"/>
              </a:rPr>
              <a:t>Question 1:</a:t>
            </a:r>
          </a:p>
          <a:p>
            <a:pPr marL="0" indent="0">
              <a:buNone/>
            </a:pPr>
            <a:r>
              <a:rPr lang="en-US" sz="2400" b="1" dirty="0">
                <a:solidFill>
                  <a:srgbClr val="FF0000"/>
                </a:solidFill>
                <a:latin typeface="Bookman Old Style" pitchFamily="18" charset="0"/>
              </a:rPr>
              <a:t>If the </a:t>
            </a:r>
            <a:r>
              <a:rPr lang="en-US" sz="2400" b="1" dirty="0" smtClean="0">
                <a:solidFill>
                  <a:srgbClr val="FF0000"/>
                </a:solidFill>
                <a:latin typeface="Bookman Old Style" pitchFamily="18" charset="0"/>
              </a:rPr>
              <a:t>data/key </a:t>
            </a:r>
            <a:r>
              <a:rPr lang="en-US" sz="2400" b="1" dirty="0">
                <a:solidFill>
                  <a:srgbClr val="FF0000"/>
                </a:solidFill>
                <a:latin typeface="Bookman Old Style" pitchFamily="18" charset="0"/>
              </a:rPr>
              <a:t>is 3, 23, 24, 26, 3</a:t>
            </a:r>
            <a:r>
              <a:rPr lang="en-US" sz="2400" b="1" dirty="0" smtClean="0">
                <a:solidFill>
                  <a:srgbClr val="FF0000"/>
                </a:solidFill>
                <a:latin typeface="Bookman Old Style" pitchFamily="18" charset="0"/>
              </a:rPr>
              <a:t>6</a:t>
            </a:r>
            <a:r>
              <a:rPr lang="en-US" sz="2400" b="1" dirty="0">
                <a:solidFill>
                  <a:srgbClr val="FF0000"/>
                </a:solidFill>
                <a:latin typeface="Bookman Old Style" pitchFamily="18" charset="0"/>
              </a:rPr>
              <a:t>, 78, and 99, and the </a:t>
            </a:r>
            <a:r>
              <a:rPr lang="en-US" sz="2400" b="1" dirty="0" smtClean="0">
                <a:solidFill>
                  <a:srgbClr val="FF0000"/>
                </a:solidFill>
                <a:latin typeface="Bookman Old Style" pitchFamily="18" charset="0"/>
              </a:rPr>
              <a:t>hash Function(k</a:t>
            </a:r>
            <a:r>
              <a:rPr lang="en-US" sz="2400" b="1" dirty="0">
                <a:solidFill>
                  <a:srgbClr val="FF0000"/>
                </a:solidFill>
                <a:latin typeface="Bookman Old Style" pitchFamily="18" charset="0"/>
              </a:rPr>
              <a:t>): k % </a:t>
            </a:r>
            <a:r>
              <a:rPr lang="en-US" sz="2400" b="1" dirty="0" smtClean="0">
                <a:solidFill>
                  <a:srgbClr val="FF0000"/>
                </a:solidFill>
                <a:latin typeface="Bookman Old Style" pitchFamily="18" charset="0"/>
              </a:rPr>
              <a:t>10 then store the key using separate chaining method.</a:t>
            </a:r>
          </a:p>
          <a:p>
            <a:pPr marL="0" indent="0">
              <a:buNone/>
            </a:pPr>
            <a:endParaRPr lang="en-US" sz="2400" dirty="0" smtClean="0">
              <a:latin typeface="Bookman Old Style" pitchFamily="18" charset="0"/>
            </a:endParaRPr>
          </a:p>
          <a:p>
            <a:pPr marL="0" indent="0">
              <a:buNone/>
            </a:pPr>
            <a:r>
              <a:rPr lang="en-US" sz="2400" b="1" dirty="0" smtClean="0">
                <a:latin typeface="Bookman Old Style" pitchFamily="18" charset="0"/>
              </a:rPr>
              <a:t>Solution:</a:t>
            </a:r>
          </a:p>
          <a:p>
            <a:pPr marL="0" indent="0">
              <a:buNone/>
            </a:pPr>
            <a:r>
              <a:rPr lang="en-US" sz="2400" dirty="0" smtClean="0">
                <a:latin typeface="Bookman Old Style" pitchFamily="18" charset="0"/>
              </a:rPr>
              <a:t>The hash function(k)=k%10 </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42</a:t>
            </a:fld>
            <a:endParaRPr lang="en-US"/>
          </a:p>
        </p:txBody>
      </p:sp>
    </p:spTree>
    <p:extLst>
      <p:ext uri="{BB962C8B-B14F-4D97-AF65-F5344CB8AC3E}">
        <p14:creationId xmlns:p14="http://schemas.microsoft.com/office/powerpoint/2010/main" val="10918642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US" sz="2400" dirty="0">
                <a:latin typeface="Bookman Old Style" pitchFamily="18" charset="0"/>
              </a:rPr>
              <a:t>And the key is as follows:</a:t>
            </a:r>
          </a:p>
          <a:p>
            <a:pPr marL="0" indent="0">
              <a:buNone/>
            </a:pPr>
            <a:r>
              <a:rPr lang="en-US" sz="2400" b="1" dirty="0">
                <a:latin typeface="Bookman Old Style" pitchFamily="18" charset="0"/>
              </a:rPr>
              <a:t>3, 23, 24, 26</a:t>
            </a:r>
            <a:r>
              <a:rPr lang="en-US" sz="2400" b="1" dirty="0" smtClean="0">
                <a:latin typeface="Bookman Old Style" pitchFamily="18" charset="0"/>
              </a:rPr>
              <a:t>, 36</a:t>
            </a:r>
            <a:r>
              <a:rPr lang="en-US" sz="2400" b="1" dirty="0">
                <a:latin typeface="Bookman Old Style" pitchFamily="18" charset="0"/>
              </a:rPr>
              <a:t>, 78, and 99</a:t>
            </a:r>
            <a:endParaRPr lang="en-US" sz="2400" dirty="0">
              <a:latin typeface="Bookman Old Style" pitchFamily="18" charset="0"/>
            </a:endParaRPr>
          </a:p>
          <a:p>
            <a:pPr marL="0" indent="0">
              <a:buNone/>
            </a:pPr>
            <a:endParaRPr lang="en-US" sz="2400" b="1" dirty="0" smtClean="0">
              <a:latin typeface="Bookman Old Style" pitchFamily="18" charset="0"/>
            </a:endParaRPr>
          </a:p>
          <a:p>
            <a:pPr marL="0" indent="0">
              <a:buNone/>
            </a:pPr>
            <a:r>
              <a:rPr lang="en-US" sz="2400" b="1" dirty="0" smtClean="0">
                <a:latin typeface="Bookman Old Style" pitchFamily="18" charset="0"/>
              </a:rPr>
              <a:t>Now using hash function we get,</a:t>
            </a:r>
          </a:p>
          <a:p>
            <a:pPr marL="0" indent="0">
              <a:buNone/>
            </a:pPr>
            <a:r>
              <a:rPr lang="en-US" sz="2400" dirty="0" smtClean="0">
                <a:latin typeface="Bookman Old Style" pitchFamily="18" charset="0"/>
              </a:rPr>
              <a:t>3%10=3</a:t>
            </a:r>
          </a:p>
          <a:p>
            <a:pPr marL="0" indent="0">
              <a:buNone/>
            </a:pPr>
            <a:r>
              <a:rPr lang="en-US" sz="2400" dirty="0" smtClean="0">
                <a:latin typeface="Bookman Old Style" pitchFamily="18" charset="0"/>
              </a:rPr>
              <a:t>23%10=3</a:t>
            </a:r>
          </a:p>
          <a:p>
            <a:pPr marL="0" indent="0">
              <a:buNone/>
            </a:pPr>
            <a:r>
              <a:rPr lang="en-US" sz="2400" dirty="0" smtClean="0">
                <a:latin typeface="Bookman Old Style" pitchFamily="18" charset="0"/>
              </a:rPr>
              <a:t>24%10=4</a:t>
            </a:r>
          </a:p>
          <a:p>
            <a:pPr marL="0" indent="0">
              <a:buNone/>
            </a:pPr>
            <a:r>
              <a:rPr lang="en-US" sz="2400" dirty="0" smtClean="0">
                <a:latin typeface="Bookman Old Style" pitchFamily="18" charset="0"/>
              </a:rPr>
              <a:t>26%10=6</a:t>
            </a:r>
          </a:p>
          <a:p>
            <a:pPr marL="0" indent="0">
              <a:buNone/>
            </a:pPr>
            <a:r>
              <a:rPr lang="en-US" sz="2400" dirty="0">
                <a:latin typeface="Bookman Old Style" pitchFamily="18" charset="0"/>
              </a:rPr>
              <a:t>3</a:t>
            </a:r>
            <a:r>
              <a:rPr lang="en-US" sz="2400" dirty="0" smtClean="0">
                <a:latin typeface="Bookman Old Style" pitchFamily="18" charset="0"/>
              </a:rPr>
              <a:t>6%10=6</a:t>
            </a:r>
            <a:endParaRPr lang="en-US" sz="2400" dirty="0">
              <a:latin typeface="Bookman Old Style" pitchFamily="18" charset="0"/>
            </a:endParaRPr>
          </a:p>
          <a:p>
            <a:pPr marL="0" indent="0">
              <a:buNone/>
            </a:pPr>
            <a:r>
              <a:rPr lang="en-US" sz="2400" dirty="0" smtClean="0">
                <a:latin typeface="Bookman Old Style" pitchFamily="18" charset="0"/>
              </a:rPr>
              <a:t>78%10=8</a:t>
            </a:r>
            <a:endParaRPr lang="en-US" sz="2400" dirty="0">
              <a:latin typeface="Bookman Old Style" pitchFamily="18" charset="0"/>
            </a:endParaRPr>
          </a:p>
          <a:p>
            <a:pPr marL="0" indent="0">
              <a:buNone/>
            </a:pPr>
            <a:r>
              <a:rPr lang="en-US" sz="2400" dirty="0" smtClean="0">
                <a:latin typeface="Bookman Old Style" pitchFamily="18" charset="0"/>
              </a:rPr>
              <a:t>99%10=9</a:t>
            </a:r>
            <a:endParaRPr lang="en-US" sz="2400" dirty="0">
              <a:latin typeface="Bookman Old Style" pitchFamily="18" charset="0"/>
            </a:endParaRP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43</a:t>
            </a:fld>
            <a:endParaRPr lang="en-US"/>
          </a:p>
        </p:txBody>
      </p:sp>
    </p:spTree>
    <p:extLst>
      <p:ext uri="{BB962C8B-B14F-4D97-AF65-F5344CB8AC3E}">
        <p14:creationId xmlns:p14="http://schemas.microsoft.com/office/powerpoint/2010/main" val="10918642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04800"/>
            <a:ext cx="8305800" cy="830997"/>
          </a:xfrm>
          <a:prstGeom prst="rect">
            <a:avLst/>
          </a:prstGeom>
        </p:spPr>
        <p:txBody>
          <a:bodyPr wrap="square">
            <a:spAutoFit/>
          </a:bodyPr>
          <a:lstStyle/>
          <a:p>
            <a:r>
              <a:rPr lang="en-US" sz="2400" dirty="0">
                <a:latin typeface="Bookman Old Style" pitchFamily="18" charset="0"/>
              </a:rPr>
              <a:t>So, the storage of the data/key in the hash table can be represented as: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954" y="1278740"/>
            <a:ext cx="8845646" cy="4969660"/>
          </a:xfrm>
        </p:spPr>
      </p:pic>
      <p:sp>
        <p:nvSpPr>
          <p:cNvPr id="8" name="Footer Placeholder 7"/>
          <p:cNvSpPr>
            <a:spLocks noGrp="1"/>
          </p:cNvSpPr>
          <p:nvPr>
            <p:ph type="ftr" sz="quarter" idx="11"/>
          </p:nvPr>
        </p:nvSpPr>
        <p:spPr/>
        <p:txBody>
          <a:bodyPr/>
          <a:lstStyle/>
          <a:p>
            <a:r>
              <a:rPr lang="en-US" smtClean="0"/>
              <a:t>Er. Jendi Bade Shrestha</a:t>
            </a:r>
            <a:endParaRPr lang="en-US"/>
          </a:p>
        </p:txBody>
      </p:sp>
      <p:sp>
        <p:nvSpPr>
          <p:cNvPr id="9" name="Slide Number Placeholder 8"/>
          <p:cNvSpPr>
            <a:spLocks noGrp="1"/>
          </p:cNvSpPr>
          <p:nvPr>
            <p:ph type="sldNum" sz="quarter" idx="12"/>
          </p:nvPr>
        </p:nvSpPr>
        <p:spPr/>
        <p:txBody>
          <a:bodyPr/>
          <a:lstStyle/>
          <a:p>
            <a:fld id="{EFA6E869-1081-411C-AE09-8F3422A5DF0F}" type="slidenum">
              <a:rPr lang="en-US" smtClean="0"/>
              <a:t>44</a:t>
            </a:fld>
            <a:endParaRPr lang="en-US"/>
          </a:p>
        </p:txBody>
      </p:sp>
    </p:spTree>
    <p:extLst>
      <p:ext uri="{BB962C8B-B14F-4D97-AF65-F5344CB8AC3E}">
        <p14:creationId xmlns:p14="http://schemas.microsoft.com/office/powerpoint/2010/main" val="10918642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Question2:</a:t>
            </a:r>
          </a:p>
          <a:p>
            <a:pPr marL="0" indent="0">
              <a:buNone/>
            </a:pPr>
            <a:r>
              <a:rPr lang="en-US" sz="2400" b="1" dirty="0" smtClean="0">
                <a:solidFill>
                  <a:srgbClr val="FF0000"/>
                </a:solidFill>
                <a:latin typeface="Bookman Old Style" pitchFamily="18" charset="0"/>
              </a:rPr>
              <a:t>Let </a:t>
            </a:r>
            <a:r>
              <a:rPr lang="en-US" sz="2400" b="1" dirty="0">
                <a:solidFill>
                  <a:srgbClr val="FF0000"/>
                </a:solidFill>
                <a:latin typeface="Bookman Old Style" pitchFamily="18" charset="0"/>
              </a:rPr>
              <a:t>us consider a simple hash function as “key mod 7” and sequence of keys as 50, 700, 76, 85, 92, 73, 101</a:t>
            </a:r>
            <a:r>
              <a:rPr lang="en-US" sz="2400" b="1" dirty="0" smtClean="0">
                <a:solidFill>
                  <a:srgbClr val="FF0000"/>
                </a:solidFill>
                <a:latin typeface="Bookman Old Style" pitchFamily="18" charset="0"/>
              </a:rPr>
              <a:t>. now store </a:t>
            </a:r>
            <a:r>
              <a:rPr lang="en-US" sz="2400" b="1" dirty="0">
                <a:solidFill>
                  <a:srgbClr val="FF0000"/>
                </a:solidFill>
                <a:latin typeface="Bookman Old Style" pitchFamily="18" charset="0"/>
              </a:rPr>
              <a:t>the key using separate chaining method.</a:t>
            </a:r>
          </a:p>
          <a:p>
            <a:pPr marL="0" indent="0">
              <a:buNone/>
            </a:pPr>
            <a:endParaRPr lang="en-US" sz="2400" dirty="0" smtClean="0">
              <a:latin typeface="Bookman Old Style" pitchFamily="18" charset="0"/>
            </a:endParaRPr>
          </a:p>
          <a:p>
            <a:pPr marL="0" indent="0">
              <a:buNone/>
            </a:pPr>
            <a:r>
              <a:rPr lang="en-US" sz="2400" b="1" dirty="0" smtClean="0">
                <a:latin typeface="Bookman Old Style" pitchFamily="18" charset="0"/>
              </a:rPr>
              <a:t>Solution:</a:t>
            </a:r>
          </a:p>
          <a:p>
            <a:pPr>
              <a:buFont typeface="Wingdings" pitchFamily="2" charset="2"/>
              <a:buChar char="Ø"/>
            </a:pPr>
            <a:r>
              <a:rPr lang="en-US" sz="2400" dirty="0" smtClean="0">
                <a:latin typeface="Bookman Old Style" pitchFamily="18" charset="0"/>
              </a:rPr>
              <a:t>Given hash function is key mod 7.</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45</a:t>
            </a:fld>
            <a:endParaRPr lang="en-US"/>
          </a:p>
        </p:txBody>
      </p:sp>
    </p:spTree>
    <p:extLst>
      <p:ext uri="{BB962C8B-B14F-4D97-AF65-F5344CB8AC3E}">
        <p14:creationId xmlns:p14="http://schemas.microsoft.com/office/powerpoint/2010/main" val="10918642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pitchFamily="2" charset="2"/>
              <a:buChar char="Ø"/>
            </a:pPr>
            <a:r>
              <a:rPr lang="en-US" sz="2400" dirty="0">
                <a:latin typeface="Bookman Old Style" pitchFamily="18" charset="0"/>
              </a:rPr>
              <a:t>Sequence of keys is as follows:</a:t>
            </a:r>
          </a:p>
          <a:p>
            <a:pPr marL="0" indent="0">
              <a:buNone/>
            </a:pPr>
            <a:r>
              <a:rPr lang="en-US" sz="2400" dirty="0">
                <a:latin typeface="Bookman Old Style" pitchFamily="18" charset="0"/>
              </a:rPr>
              <a:t>	50, 700, 76, 85, 92, 73, 101.</a:t>
            </a:r>
          </a:p>
          <a:p>
            <a:pPr marL="0" indent="0">
              <a:buNone/>
            </a:pPr>
            <a:endParaRPr lang="en-US" sz="2400" dirty="0">
              <a:latin typeface="Bookman Old Style" pitchFamily="18" charset="0"/>
            </a:endParaRPr>
          </a:p>
          <a:p>
            <a:pPr marL="0" indent="0">
              <a:buNone/>
            </a:pPr>
            <a:r>
              <a:rPr lang="en-US" sz="2400" b="1" dirty="0" smtClean="0">
                <a:latin typeface="Bookman Old Style" pitchFamily="18" charset="0"/>
              </a:rPr>
              <a:t>Now using hash function we get,</a:t>
            </a:r>
          </a:p>
          <a:p>
            <a:pPr marL="0" indent="0">
              <a:buNone/>
            </a:pPr>
            <a:r>
              <a:rPr lang="en-US" sz="2400" dirty="0" smtClean="0">
                <a:latin typeface="Bookman Old Style" pitchFamily="18" charset="0"/>
              </a:rPr>
              <a:t>50%7=1</a:t>
            </a:r>
          </a:p>
          <a:p>
            <a:pPr marL="0" indent="0">
              <a:buNone/>
            </a:pPr>
            <a:r>
              <a:rPr lang="en-US" sz="2400" dirty="0" smtClean="0">
                <a:latin typeface="Bookman Old Style" pitchFamily="18" charset="0"/>
              </a:rPr>
              <a:t>700%7=0</a:t>
            </a:r>
          </a:p>
          <a:p>
            <a:pPr marL="0" indent="0">
              <a:buNone/>
            </a:pPr>
            <a:r>
              <a:rPr lang="en-US" sz="2400" dirty="0" smtClean="0">
                <a:latin typeface="Bookman Old Style" pitchFamily="18" charset="0"/>
              </a:rPr>
              <a:t>76%7=6</a:t>
            </a:r>
          </a:p>
          <a:p>
            <a:pPr marL="0" indent="0">
              <a:buNone/>
            </a:pPr>
            <a:r>
              <a:rPr lang="en-US" sz="2400" dirty="0" smtClean="0">
                <a:latin typeface="Bookman Old Style" pitchFamily="18" charset="0"/>
              </a:rPr>
              <a:t>85%7=1</a:t>
            </a:r>
          </a:p>
          <a:p>
            <a:pPr marL="0" indent="0">
              <a:buNone/>
            </a:pPr>
            <a:r>
              <a:rPr lang="en-US" sz="2400" dirty="0" smtClean="0">
                <a:latin typeface="Bookman Old Style" pitchFamily="18" charset="0"/>
              </a:rPr>
              <a:t>92%7=1</a:t>
            </a:r>
            <a:endParaRPr lang="en-US" sz="2400" dirty="0">
              <a:latin typeface="Bookman Old Style" pitchFamily="18" charset="0"/>
            </a:endParaRPr>
          </a:p>
          <a:p>
            <a:pPr marL="0" indent="0">
              <a:buNone/>
            </a:pPr>
            <a:r>
              <a:rPr lang="en-US" sz="2400" dirty="0" smtClean="0">
                <a:latin typeface="Bookman Old Style" pitchFamily="18" charset="0"/>
              </a:rPr>
              <a:t>73%7=3</a:t>
            </a:r>
            <a:endParaRPr lang="en-US" sz="2400" dirty="0">
              <a:latin typeface="Bookman Old Style" pitchFamily="18" charset="0"/>
            </a:endParaRPr>
          </a:p>
          <a:p>
            <a:pPr marL="0" indent="0">
              <a:buNone/>
            </a:pPr>
            <a:r>
              <a:rPr lang="en-US" sz="2400" dirty="0" smtClean="0">
                <a:latin typeface="Bookman Old Style" pitchFamily="18" charset="0"/>
              </a:rPr>
              <a:t>101%7=3</a:t>
            </a:r>
          </a:p>
          <a:p>
            <a:pPr marL="0" indent="0">
              <a:buNone/>
            </a:pPr>
            <a:endParaRPr lang="en-US" sz="2400" dirty="0">
              <a:latin typeface="Bookman Old Style" pitchFamily="18" charset="0"/>
            </a:endParaRPr>
          </a:p>
          <a:p>
            <a:pPr marL="0" indent="0">
              <a:buNone/>
            </a:pPr>
            <a:r>
              <a:rPr lang="en-US" sz="2400" dirty="0">
                <a:latin typeface="Bookman Old Style" pitchFamily="18" charset="0"/>
              </a:rPr>
              <a:t>So, the storage of the data/key in the hash table can be represented as:</a:t>
            </a:r>
          </a:p>
          <a:p>
            <a:pPr marL="0" indent="0">
              <a:buNone/>
            </a:pPr>
            <a:endParaRPr lang="en-US" sz="2400" dirty="0">
              <a:latin typeface="Bookman Old Style" pitchFamily="18" charset="0"/>
            </a:endParaRP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46</a:t>
            </a:fld>
            <a:endParaRPr lang="en-US"/>
          </a:p>
        </p:txBody>
      </p:sp>
    </p:spTree>
    <p:extLst>
      <p:ext uri="{BB962C8B-B14F-4D97-AF65-F5344CB8AC3E}">
        <p14:creationId xmlns:p14="http://schemas.microsoft.com/office/powerpoint/2010/main" val="9099474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76899"/>
            <a:ext cx="8839200" cy="6628701"/>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47</a:t>
            </a:fld>
            <a:endParaRPr lang="en-US"/>
          </a:p>
        </p:txBody>
      </p:sp>
    </p:spTree>
    <p:extLst>
      <p:ext uri="{BB962C8B-B14F-4D97-AF65-F5344CB8AC3E}">
        <p14:creationId xmlns:p14="http://schemas.microsoft.com/office/powerpoint/2010/main" val="1091864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r>
              <a:rPr lang="en-US" sz="2400" b="1" dirty="0" smtClean="0">
                <a:solidFill>
                  <a:srgbClr val="FF0000"/>
                </a:solidFill>
                <a:latin typeface="Bookman Old Style" pitchFamily="18" charset="0"/>
              </a:rPr>
              <a:t>Advantages of </a:t>
            </a:r>
            <a:r>
              <a:rPr lang="en-US" sz="2400" b="1" dirty="0">
                <a:solidFill>
                  <a:srgbClr val="FF0000"/>
                </a:solidFill>
                <a:latin typeface="Bookman Old Style" pitchFamily="18" charset="0"/>
              </a:rPr>
              <a:t>Separate Chaining:</a:t>
            </a:r>
          </a:p>
          <a:p>
            <a:pPr>
              <a:buFont typeface="Wingdings" pitchFamily="2" charset="2"/>
              <a:buChar char="§"/>
            </a:pPr>
            <a:r>
              <a:rPr lang="en-US" sz="2400" dirty="0" smtClean="0">
                <a:latin typeface="Bookman Old Style" pitchFamily="18" charset="0"/>
              </a:rPr>
              <a:t>Simple </a:t>
            </a:r>
            <a:r>
              <a:rPr lang="en-US" sz="2400" dirty="0">
                <a:latin typeface="Bookman Old Style" pitchFamily="18" charset="0"/>
              </a:rPr>
              <a:t>to implement. </a:t>
            </a: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Hash </a:t>
            </a:r>
            <a:r>
              <a:rPr lang="en-US" sz="2400" dirty="0">
                <a:latin typeface="Bookman Old Style" pitchFamily="18" charset="0"/>
              </a:rPr>
              <a:t>table never fills up, we can always add more elements to the chain. </a:t>
            </a: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It </a:t>
            </a:r>
            <a:r>
              <a:rPr lang="en-US" sz="2400" dirty="0">
                <a:latin typeface="Bookman Old Style" pitchFamily="18" charset="0"/>
              </a:rPr>
              <a:t>is mostly used when it is unknown how many and </a:t>
            </a:r>
            <a:r>
              <a:rPr lang="en-US" sz="2400" dirty="0" smtClean="0">
                <a:latin typeface="Bookman Old Style" pitchFamily="18" charset="0"/>
              </a:rPr>
              <a:t>how </a:t>
            </a:r>
            <a:r>
              <a:rPr lang="en-US" sz="2400" dirty="0">
                <a:latin typeface="Bookman Old Style" pitchFamily="18" charset="0"/>
              </a:rPr>
              <a:t>frequently keys may be inserted or deleted. </a:t>
            </a:r>
            <a:endParaRPr lang="en-US" sz="2400" dirty="0" smtClean="0">
              <a:latin typeface="Bookman Old Style" pitchFamily="18" charset="0"/>
            </a:endParaRPr>
          </a:p>
          <a:p>
            <a:pPr marL="0" indent="0">
              <a:buNone/>
            </a:pPr>
            <a:endParaRPr lang="en-US" sz="2400" b="1" dirty="0" smtClean="0">
              <a:latin typeface="Bookman Old Style" pitchFamily="18" charset="0"/>
            </a:endParaRPr>
          </a:p>
          <a:p>
            <a:pPr marL="0" indent="0">
              <a:buNone/>
            </a:pPr>
            <a:r>
              <a:rPr lang="en-US" sz="2400" b="1" dirty="0" smtClean="0">
                <a:solidFill>
                  <a:srgbClr val="FF0000"/>
                </a:solidFill>
                <a:latin typeface="Bookman Old Style" pitchFamily="18" charset="0"/>
              </a:rPr>
              <a:t>Disadvantages</a:t>
            </a:r>
            <a:r>
              <a:rPr lang="en-US" sz="2400" b="1" dirty="0">
                <a:solidFill>
                  <a:srgbClr val="FF0000"/>
                </a:solidFill>
                <a:latin typeface="Bookman Old Style" pitchFamily="18" charset="0"/>
              </a:rPr>
              <a:t> </a:t>
            </a:r>
            <a:r>
              <a:rPr lang="en-US" sz="2400" b="1" dirty="0" smtClean="0">
                <a:solidFill>
                  <a:srgbClr val="FF0000"/>
                </a:solidFill>
                <a:latin typeface="Bookman Old Style" pitchFamily="18" charset="0"/>
              </a:rPr>
              <a:t>of </a:t>
            </a:r>
            <a:r>
              <a:rPr lang="en-US" sz="2400" b="1" dirty="0">
                <a:solidFill>
                  <a:srgbClr val="FF0000"/>
                </a:solidFill>
                <a:latin typeface="Bookman Old Style" pitchFamily="18" charset="0"/>
              </a:rPr>
              <a:t>Separate Chaining:</a:t>
            </a:r>
          </a:p>
          <a:p>
            <a:pPr>
              <a:buFont typeface="Wingdings" pitchFamily="2" charset="2"/>
              <a:buChar char="§"/>
            </a:pPr>
            <a:r>
              <a:rPr lang="en-US" sz="2400" dirty="0" smtClean="0">
                <a:latin typeface="Bookman Old Style" pitchFamily="18" charset="0"/>
              </a:rPr>
              <a:t>Wastage </a:t>
            </a:r>
            <a:r>
              <a:rPr lang="en-US" sz="2400" dirty="0">
                <a:latin typeface="Bookman Old Style" pitchFamily="18" charset="0"/>
              </a:rPr>
              <a:t>of Space </a:t>
            </a:r>
            <a:r>
              <a:rPr lang="en-US" sz="2400" dirty="0" smtClean="0">
                <a:latin typeface="Bookman Old Style" pitchFamily="18" charset="0"/>
              </a:rPr>
              <a:t>(some index of hash table are never used)</a:t>
            </a:r>
            <a:r>
              <a:rPr lang="en-US" sz="2400" dirty="0">
                <a:latin typeface="Bookman Old Style" pitchFamily="18" charset="0"/>
              </a:rPr>
              <a:t> </a:t>
            </a: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If </a:t>
            </a:r>
            <a:r>
              <a:rPr lang="en-US" sz="2400" dirty="0">
                <a:latin typeface="Bookman Old Style" pitchFamily="18" charset="0"/>
              </a:rPr>
              <a:t>the chain becomes long, then search time can become O(n) in the </a:t>
            </a:r>
            <a:r>
              <a:rPr lang="en-US" sz="2400" b="1" dirty="0">
                <a:latin typeface="Bookman Old Style" pitchFamily="18" charset="0"/>
              </a:rPr>
              <a:t>worst case. </a:t>
            </a:r>
            <a:endParaRPr lang="en-US" sz="2400" b="1" dirty="0" smtClean="0">
              <a:latin typeface="Bookman Old Style" pitchFamily="18" charset="0"/>
            </a:endParaRPr>
          </a:p>
          <a:p>
            <a:pPr>
              <a:buFont typeface="Wingdings" pitchFamily="2" charset="2"/>
              <a:buChar char="§"/>
            </a:pPr>
            <a:r>
              <a:rPr lang="en-US" sz="2400" dirty="0" smtClean="0">
                <a:latin typeface="Bookman Old Style" pitchFamily="18" charset="0"/>
              </a:rPr>
              <a:t>Uses </a:t>
            </a:r>
            <a:r>
              <a:rPr lang="en-US" sz="2400" dirty="0">
                <a:latin typeface="Bookman Old Style" pitchFamily="18" charset="0"/>
              </a:rPr>
              <a:t>extra space for links. </a:t>
            </a:r>
            <a:endParaRPr lang="en-US" sz="2400" dirty="0" smtClean="0">
              <a:latin typeface="Bookman Old Style" pitchFamily="18" charset="0"/>
            </a:endParaRPr>
          </a:p>
          <a:p>
            <a:pPr>
              <a:buFont typeface="Wingdings" pitchFamily="2" charset="2"/>
              <a:buChar char="§"/>
            </a:pPr>
            <a:endParaRPr lang="en-US" sz="2400" dirty="0">
              <a:latin typeface="Bookman Old Style" pitchFamily="18" charset="0"/>
            </a:endParaRPr>
          </a:p>
          <a:p>
            <a:pPr marL="0" indent="0">
              <a:buNone/>
            </a:pPr>
            <a:r>
              <a:rPr lang="en-US" sz="1800" dirty="0" smtClean="0">
                <a:latin typeface="Bookman Old Style" pitchFamily="18" charset="0"/>
              </a:rPr>
              <a:t>Note: https</a:t>
            </a:r>
            <a:r>
              <a:rPr lang="en-US" sz="1800" dirty="0">
                <a:latin typeface="Bookman Old Style" pitchFamily="18" charset="0"/>
              </a:rPr>
              <a:t>://www.geeksforgeeks.org/hashing-set-2-separate-chaining/</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48</a:t>
            </a:fld>
            <a:endParaRPr lang="en-US"/>
          </a:p>
        </p:txBody>
      </p:sp>
    </p:spTree>
    <p:extLst>
      <p:ext uri="{BB962C8B-B14F-4D97-AF65-F5344CB8AC3E}">
        <p14:creationId xmlns:p14="http://schemas.microsoft.com/office/powerpoint/2010/main" val="25173979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Open </a:t>
            </a:r>
            <a:r>
              <a:rPr lang="en-US" sz="2400" b="1" dirty="0">
                <a:solidFill>
                  <a:srgbClr val="FF0000"/>
                </a:solidFill>
                <a:latin typeface="Bookman Old Style" pitchFamily="18" charset="0"/>
              </a:rPr>
              <a:t>Addressing</a:t>
            </a:r>
            <a:r>
              <a:rPr lang="en-US" sz="2400" dirty="0">
                <a:solidFill>
                  <a:srgbClr val="FF0000"/>
                </a:solidFill>
                <a:latin typeface="Bookman Old Style" pitchFamily="18" charset="0"/>
              </a:rPr>
              <a:t> </a:t>
            </a: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Like </a:t>
            </a:r>
            <a:r>
              <a:rPr lang="en-US" sz="2400" dirty="0">
                <a:latin typeface="Bookman Old Style" pitchFamily="18" charset="0"/>
              </a:rPr>
              <a:t>separate chaining, open addressing is a method for handling collisions. </a:t>
            </a:r>
            <a:endParaRPr lang="en-US" sz="2400" dirty="0" smtClean="0">
              <a:latin typeface="Bookman Old Style" pitchFamily="18" charset="0"/>
            </a:endParaRPr>
          </a:p>
          <a:p>
            <a:pPr>
              <a:buFont typeface="Wingdings" pitchFamily="2" charset="2"/>
              <a:buChar char="§"/>
            </a:pPr>
            <a:endParaRPr lang="en-US" sz="2400" dirty="0" smtClean="0">
              <a:latin typeface="Bookman Old Style" pitchFamily="18" charset="0"/>
            </a:endParaRPr>
          </a:p>
          <a:p>
            <a:pPr>
              <a:buFont typeface="Wingdings" pitchFamily="2" charset="2"/>
              <a:buChar char="§"/>
            </a:pPr>
            <a:r>
              <a:rPr lang="en-US" sz="2400" dirty="0" smtClean="0">
                <a:latin typeface="Bookman Old Style" pitchFamily="18" charset="0"/>
              </a:rPr>
              <a:t>In </a:t>
            </a:r>
            <a:r>
              <a:rPr lang="en-US" sz="2400" dirty="0">
                <a:latin typeface="Bookman Old Style" pitchFamily="18" charset="0"/>
              </a:rPr>
              <a:t>Open Addressing, all elements are stored in the hash table itself. So at any point, the size of the table must be greater than or equal to the total number of </a:t>
            </a:r>
            <a:r>
              <a:rPr lang="en-US" sz="2400" dirty="0" smtClean="0">
                <a:latin typeface="Bookman Old Style" pitchFamily="18" charset="0"/>
              </a:rPr>
              <a:t>keys. </a:t>
            </a:r>
          </a:p>
          <a:p>
            <a:pPr>
              <a:buFont typeface="Wingdings" pitchFamily="2" charset="2"/>
              <a:buChar char="§"/>
            </a:pPr>
            <a:endParaRPr lang="en-US" sz="2400" dirty="0" smtClean="0">
              <a:latin typeface="Bookman Old Style" pitchFamily="18" charset="0"/>
            </a:endParaRPr>
          </a:p>
          <a:p>
            <a:pPr>
              <a:buFont typeface="Wingdings" pitchFamily="2" charset="2"/>
              <a:buChar char="§"/>
            </a:pPr>
            <a:r>
              <a:rPr lang="en-US" sz="2400" dirty="0">
                <a:latin typeface="Bookman Old Style" pitchFamily="18" charset="0"/>
              </a:rPr>
              <a:t>Open Addressing is done in the following ways: </a:t>
            </a:r>
            <a:endParaRPr lang="en-US" sz="2400" dirty="0" smtClean="0">
              <a:latin typeface="Bookman Old Style" pitchFamily="18" charset="0"/>
            </a:endParaRPr>
          </a:p>
          <a:p>
            <a:pPr lvl="1" fontAlgn="base"/>
            <a:r>
              <a:rPr lang="en-US" sz="2400" dirty="0">
                <a:latin typeface="Bookman Old Style" pitchFamily="18" charset="0"/>
              </a:rPr>
              <a:t>Linear Probing</a:t>
            </a:r>
          </a:p>
          <a:p>
            <a:pPr lvl="1" fontAlgn="base"/>
            <a:r>
              <a:rPr lang="en-US" sz="2400" dirty="0">
                <a:latin typeface="Bookman Old Style" pitchFamily="18" charset="0"/>
              </a:rPr>
              <a:t>Quadratic Probing</a:t>
            </a:r>
          </a:p>
          <a:p>
            <a:pPr lvl="1" fontAlgn="base"/>
            <a:r>
              <a:rPr lang="en-US" sz="2400" dirty="0">
                <a:latin typeface="Bookman Old Style" pitchFamily="18" charset="0"/>
              </a:rPr>
              <a:t>Double Hashing</a:t>
            </a:r>
          </a:p>
          <a:p>
            <a:pPr>
              <a:buFont typeface="Wingdings" pitchFamily="2" charset="2"/>
              <a:buChar char="§"/>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49</a:t>
            </a:fld>
            <a:endParaRPr lang="en-US"/>
          </a:p>
        </p:txBody>
      </p:sp>
    </p:spTree>
    <p:extLst>
      <p:ext uri="{BB962C8B-B14F-4D97-AF65-F5344CB8AC3E}">
        <p14:creationId xmlns:p14="http://schemas.microsoft.com/office/powerpoint/2010/main" val="2517397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lvl="0" indent="0">
              <a:buNone/>
            </a:pPr>
            <a:r>
              <a:rPr lang="en-US" sz="2000" b="1" dirty="0" smtClean="0">
                <a:solidFill>
                  <a:srgbClr val="FF0000"/>
                </a:solidFill>
                <a:latin typeface="Bookman Old Style" pitchFamily="18" charset="0"/>
              </a:rPr>
              <a:t>1. Sequential </a:t>
            </a:r>
            <a:r>
              <a:rPr lang="en-US" sz="2000" b="1" dirty="0">
                <a:solidFill>
                  <a:srgbClr val="FF0000"/>
                </a:solidFill>
                <a:latin typeface="Bookman Old Style" pitchFamily="18" charset="0"/>
              </a:rPr>
              <a:t>search algorithm</a:t>
            </a:r>
          </a:p>
          <a:p>
            <a:pPr marL="0" indent="0">
              <a:buNone/>
            </a:pPr>
            <a:r>
              <a:rPr lang="en-US" sz="2000" dirty="0">
                <a:latin typeface="Bookman Old Style" pitchFamily="18" charset="0"/>
              </a:rPr>
              <a:t>It is also called linear search algorithm. It can be applied to array as well as linked list. This method is used for both sorted and unsorted data items.</a:t>
            </a:r>
          </a:p>
          <a:p>
            <a:pPr marL="0" indent="0">
              <a:buNone/>
            </a:pPr>
            <a:endParaRPr lang="en-US" sz="2000" b="1" dirty="0" smtClean="0">
              <a:solidFill>
                <a:srgbClr val="FF0000"/>
              </a:solidFill>
              <a:latin typeface="Bookman Old Style" pitchFamily="18" charset="0"/>
            </a:endParaRPr>
          </a:p>
          <a:p>
            <a:pPr marL="0" indent="0">
              <a:buNone/>
            </a:pPr>
            <a:r>
              <a:rPr lang="en-US" sz="2000" b="1" dirty="0" smtClean="0">
                <a:solidFill>
                  <a:srgbClr val="FF0000"/>
                </a:solidFill>
                <a:latin typeface="Bookman Old Style" pitchFamily="18" charset="0"/>
              </a:rPr>
              <a:t>Algorithm</a:t>
            </a:r>
            <a:r>
              <a:rPr lang="en-US" sz="2000" b="1" dirty="0">
                <a:solidFill>
                  <a:srgbClr val="FF0000"/>
                </a:solidFill>
                <a:latin typeface="Bookman Old Style" pitchFamily="18" charset="0"/>
              </a:rPr>
              <a:t>:</a:t>
            </a:r>
          </a:p>
          <a:p>
            <a:pPr marL="0" lvl="0" indent="0">
              <a:buNone/>
            </a:pPr>
            <a:r>
              <a:rPr lang="en-US" sz="2000" dirty="0" smtClean="0">
                <a:latin typeface="Bookman Old Style" pitchFamily="18" charset="0"/>
              </a:rPr>
              <a:t>1. Read </a:t>
            </a:r>
            <a:r>
              <a:rPr lang="en-US" sz="2000" dirty="0">
                <a:latin typeface="Bookman Old Style" pitchFamily="18" charset="0"/>
              </a:rPr>
              <a:t>the target value to </a:t>
            </a:r>
            <a:r>
              <a:rPr lang="en-US" sz="2000" dirty="0" smtClean="0">
                <a:latin typeface="Bookman Old Style" pitchFamily="18" charset="0"/>
              </a:rPr>
              <a:t>find in an array.</a:t>
            </a:r>
            <a:endParaRPr lang="en-US" sz="2000" dirty="0">
              <a:latin typeface="Bookman Old Style" pitchFamily="18" charset="0"/>
            </a:endParaRPr>
          </a:p>
          <a:p>
            <a:pPr marL="0" lvl="0" indent="0">
              <a:buNone/>
            </a:pPr>
            <a:r>
              <a:rPr lang="en-US" sz="2000" dirty="0" smtClean="0">
                <a:latin typeface="Bookman Old Style" pitchFamily="18" charset="0"/>
              </a:rPr>
              <a:t>2. Set </a:t>
            </a:r>
            <a:r>
              <a:rPr lang="en-US" sz="2000" dirty="0">
                <a:latin typeface="Bookman Old Style" pitchFamily="18" charset="0"/>
              </a:rPr>
              <a:t>key=0</a:t>
            </a:r>
          </a:p>
          <a:p>
            <a:pPr marL="0" lvl="0" indent="0">
              <a:buNone/>
            </a:pPr>
            <a:r>
              <a:rPr lang="en-US" sz="2000" dirty="0" smtClean="0">
                <a:latin typeface="Bookman Old Style" pitchFamily="18" charset="0"/>
              </a:rPr>
              <a:t>3. While </a:t>
            </a:r>
            <a:r>
              <a:rPr lang="en-US" sz="2000" dirty="0">
                <a:latin typeface="Bookman Old Style" pitchFamily="18" charset="0"/>
              </a:rPr>
              <a:t>(key&lt;n)		</a:t>
            </a:r>
            <a:r>
              <a:rPr lang="en-US" sz="2000" dirty="0" smtClean="0">
                <a:latin typeface="Bookman Old Style" pitchFamily="18" charset="0"/>
              </a:rPr>
              <a:t>n </a:t>
            </a:r>
            <a:r>
              <a:rPr lang="en-US" sz="2000" dirty="0">
                <a:latin typeface="Bookman Old Style" pitchFamily="18" charset="0"/>
              </a:rPr>
              <a:t>is number of elements of array ‘a’.</a:t>
            </a:r>
          </a:p>
          <a:p>
            <a:pPr marL="0" indent="0">
              <a:buNone/>
            </a:pPr>
            <a:r>
              <a:rPr lang="en-US" sz="2000" dirty="0">
                <a:latin typeface="Bookman Old Style" pitchFamily="18" charset="0"/>
              </a:rPr>
              <a:t>{</a:t>
            </a:r>
          </a:p>
          <a:p>
            <a:pPr marL="0" indent="0">
              <a:buNone/>
            </a:pPr>
            <a:r>
              <a:rPr lang="en-US" sz="2000" dirty="0">
                <a:latin typeface="Bookman Old Style" pitchFamily="18" charset="0"/>
              </a:rPr>
              <a:t>	if (a[key]==target)</a:t>
            </a:r>
          </a:p>
          <a:p>
            <a:pPr marL="0" indent="0">
              <a:buNone/>
            </a:pPr>
            <a:r>
              <a:rPr lang="en-US" sz="2000" dirty="0">
                <a:latin typeface="Bookman Old Style" pitchFamily="18" charset="0"/>
              </a:rPr>
              <a:t>		Print the index of array i.e. key </a:t>
            </a:r>
          </a:p>
          <a:p>
            <a:pPr marL="0" indent="0">
              <a:buNone/>
            </a:pPr>
            <a:r>
              <a:rPr lang="en-US" sz="2000" dirty="0">
                <a:latin typeface="Bookman Old Style" pitchFamily="18" charset="0"/>
              </a:rPr>
              <a:t>		Stop</a:t>
            </a:r>
          </a:p>
          <a:p>
            <a:pPr marL="0" indent="0">
              <a:buNone/>
            </a:pPr>
            <a:r>
              <a:rPr lang="en-US" sz="2000" dirty="0" smtClean="0">
                <a:latin typeface="Bookman Old Style" pitchFamily="18" charset="0"/>
              </a:rPr>
              <a:t>	else</a:t>
            </a:r>
            <a:endParaRPr lang="en-US" sz="2000" dirty="0">
              <a:latin typeface="Bookman Old Style" pitchFamily="18" charset="0"/>
            </a:endParaRPr>
          </a:p>
          <a:p>
            <a:pPr marL="0" indent="0">
              <a:buNone/>
            </a:pPr>
            <a:r>
              <a:rPr lang="en-US" sz="2000" dirty="0" smtClean="0">
                <a:latin typeface="Bookman Old Style" pitchFamily="18" charset="0"/>
              </a:rPr>
              <a:t>		key</a:t>
            </a:r>
            <a:r>
              <a:rPr lang="en-US" sz="2000" dirty="0">
                <a:latin typeface="Bookman Old Style" pitchFamily="18" charset="0"/>
              </a:rPr>
              <a:t>++</a:t>
            </a:r>
          </a:p>
          <a:p>
            <a:pPr marL="0" indent="0">
              <a:buNone/>
            </a:pPr>
            <a:r>
              <a:rPr lang="en-US" sz="2000" dirty="0">
                <a:latin typeface="Bookman Old Style" pitchFamily="18" charset="0"/>
              </a:rPr>
              <a:t>}</a:t>
            </a:r>
          </a:p>
          <a:p>
            <a:pPr marL="0" lvl="0" indent="0">
              <a:buNone/>
            </a:pPr>
            <a:r>
              <a:rPr lang="en-US" sz="2000" dirty="0" smtClean="0">
                <a:latin typeface="Bookman Old Style" pitchFamily="18" charset="0"/>
              </a:rPr>
              <a:t>4. If </a:t>
            </a:r>
            <a:r>
              <a:rPr lang="en-US" sz="2000" dirty="0">
                <a:latin typeface="Bookman Old Style" pitchFamily="18" charset="0"/>
              </a:rPr>
              <a:t>data is not found, display the message.</a:t>
            </a:r>
          </a:p>
          <a:p>
            <a:pPr marL="0" indent="0">
              <a:buNone/>
            </a:pPr>
            <a:endParaRPr lang="en-US" sz="20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5</a:t>
            </a:fld>
            <a:endParaRPr lang="en-US"/>
          </a:p>
        </p:txBody>
      </p:sp>
    </p:spTree>
    <p:extLst>
      <p:ext uri="{BB962C8B-B14F-4D97-AF65-F5344CB8AC3E}">
        <p14:creationId xmlns:p14="http://schemas.microsoft.com/office/powerpoint/2010/main" val="2224354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219200"/>
            <a:ext cx="8991600" cy="493538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50</a:t>
            </a:fld>
            <a:endParaRPr lang="en-US"/>
          </a:p>
        </p:txBody>
      </p:sp>
    </p:spTree>
    <p:extLst>
      <p:ext uri="{BB962C8B-B14F-4D97-AF65-F5344CB8AC3E}">
        <p14:creationId xmlns:p14="http://schemas.microsoft.com/office/powerpoint/2010/main" val="25173979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fontAlgn="base">
              <a:buNone/>
            </a:pPr>
            <a:r>
              <a:rPr lang="en-US" sz="2400" b="1" dirty="0">
                <a:solidFill>
                  <a:srgbClr val="FF0000"/>
                </a:solidFill>
                <a:latin typeface="Bookman Old Style" pitchFamily="18" charset="0"/>
              </a:rPr>
              <a:t>1. Linear </a:t>
            </a:r>
            <a:r>
              <a:rPr lang="en-US" sz="2400" b="1" dirty="0" smtClean="0">
                <a:solidFill>
                  <a:srgbClr val="FF0000"/>
                </a:solidFill>
                <a:latin typeface="Bookman Old Style" pitchFamily="18" charset="0"/>
              </a:rPr>
              <a:t>Probing</a:t>
            </a:r>
            <a:endParaRPr lang="en-US" sz="2400" b="1" dirty="0">
              <a:solidFill>
                <a:srgbClr val="FF0000"/>
              </a:solidFill>
              <a:latin typeface="Bookman Old Style" pitchFamily="18" charset="0"/>
            </a:endParaRPr>
          </a:p>
          <a:p>
            <a:pPr fontAlgn="base">
              <a:buFont typeface="Wingdings" pitchFamily="2" charset="2"/>
              <a:buChar char="§"/>
            </a:pPr>
            <a:r>
              <a:rPr lang="en-US" sz="2400" dirty="0">
                <a:latin typeface="Bookman Old Style" pitchFamily="18" charset="0"/>
              </a:rPr>
              <a:t> </a:t>
            </a:r>
            <a:r>
              <a:rPr lang="en-US" sz="2400" dirty="0" smtClean="0">
                <a:latin typeface="Bookman Old Style" pitchFamily="18" charset="0"/>
              </a:rPr>
              <a:t>In </a:t>
            </a:r>
            <a:r>
              <a:rPr lang="en-US" sz="2400" dirty="0">
                <a:latin typeface="Bookman Old Style" pitchFamily="18" charset="0"/>
              </a:rPr>
              <a:t>linear probing,</a:t>
            </a:r>
          </a:p>
          <a:p>
            <a:pPr marL="457200" indent="-457200" fontAlgn="base">
              <a:buFont typeface="+mj-lt"/>
              <a:buAutoNum type="alphaLcPeriod"/>
            </a:pPr>
            <a:r>
              <a:rPr lang="en-US" sz="2400" dirty="0">
                <a:latin typeface="Bookman Old Style" pitchFamily="18" charset="0"/>
              </a:rPr>
              <a:t>When collision occurs, we linearly probe for the next </a:t>
            </a:r>
            <a:r>
              <a:rPr lang="en-US" sz="2400" dirty="0" smtClean="0">
                <a:latin typeface="Bookman Old Style" pitchFamily="18" charset="0"/>
              </a:rPr>
              <a:t>bucket.</a:t>
            </a:r>
          </a:p>
          <a:p>
            <a:pPr marL="457200" indent="-457200" fontAlgn="base">
              <a:buFont typeface="+mj-lt"/>
              <a:buAutoNum type="alphaLcPeriod"/>
            </a:pPr>
            <a:r>
              <a:rPr lang="en-US" sz="2400" dirty="0" smtClean="0">
                <a:latin typeface="Bookman Old Style" pitchFamily="18" charset="0"/>
              </a:rPr>
              <a:t>We </a:t>
            </a:r>
            <a:r>
              <a:rPr lang="en-US" sz="2400" dirty="0">
                <a:latin typeface="Bookman Old Style" pitchFamily="18" charset="0"/>
              </a:rPr>
              <a:t>keep probing until an empty bucket is found</a:t>
            </a:r>
            <a:r>
              <a:rPr lang="en-US" sz="2400" dirty="0" smtClean="0">
                <a:latin typeface="Bookman Old Style" pitchFamily="18" charset="0"/>
              </a:rPr>
              <a:t>.</a:t>
            </a:r>
            <a:r>
              <a:rPr lang="en-US" sz="2400" dirty="0">
                <a:latin typeface="Bookman Old Style" pitchFamily="18" charset="0"/>
              </a:rPr>
              <a:t> </a:t>
            </a:r>
            <a:endParaRPr lang="en-US" sz="2400" dirty="0" smtClean="0">
              <a:latin typeface="Bookman Old Style" pitchFamily="18" charset="0"/>
            </a:endParaRPr>
          </a:p>
          <a:p>
            <a:pPr marL="0" indent="0" fontAlgn="base">
              <a:buNone/>
            </a:pPr>
            <a:endParaRPr lang="en-US" sz="2400" dirty="0" smtClean="0">
              <a:latin typeface="Bookman Old Style" pitchFamily="18" charset="0"/>
            </a:endParaRPr>
          </a:p>
          <a:p>
            <a:pPr fontAlgn="base">
              <a:buFont typeface="Wingdings" pitchFamily="2" charset="2"/>
              <a:buChar char="§"/>
            </a:pPr>
            <a:r>
              <a:rPr lang="en-US" sz="2400" dirty="0">
                <a:latin typeface="Bookman Old Style" pitchFamily="18" charset="0"/>
              </a:rPr>
              <a:t>The purpose of examining the slot in hash table is called probing or rehashing. </a:t>
            </a:r>
            <a:endParaRPr lang="en-US" sz="2400" dirty="0" smtClean="0">
              <a:latin typeface="Bookman Old Style" pitchFamily="18" charset="0"/>
            </a:endParaRPr>
          </a:p>
          <a:p>
            <a:pPr>
              <a:buFont typeface="Wingdings" pitchFamily="2" charset="2"/>
              <a:buChar char="§"/>
            </a:pPr>
            <a:r>
              <a:rPr lang="en-US" sz="2400" dirty="0">
                <a:latin typeface="Bookman Old Style" pitchFamily="18" charset="0"/>
              </a:rPr>
              <a:t>Linear probing uses the following hash function</a:t>
            </a:r>
          </a:p>
          <a:p>
            <a:pPr marL="0" indent="0">
              <a:buNone/>
            </a:pPr>
            <a:r>
              <a:rPr lang="en-US" sz="2400" b="1" dirty="0" smtClean="0">
                <a:latin typeface="Bookman Old Style" pitchFamily="18" charset="0"/>
              </a:rPr>
              <a:t>	</a:t>
            </a:r>
            <a:endParaRPr lang="en-US" sz="2400" dirty="0" smtClean="0">
              <a:latin typeface="Bookman Old Style" pitchFamily="18" charset="0"/>
            </a:endParaRPr>
          </a:p>
          <a:p>
            <a:pPr marL="0" indent="0">
              <a:buNone/>
            </a:pPr>
            <a:endParaRPr lang="en-US" sz="2400" dirty="0">
              <a:latin typeface="Bookman Old Style" pitchFamily="18" charset="0"/>
            </a:endParaRPr>
          </a:p>
        </p:txBody>
      </p:sp>
      <p:sp>
        <p:nvSpPr>
          <p:cNvPr id="2" name="TextBox 1"/>
          <p:cNvSpPr txBox="1"/>
          <p:nvPr/>
        </p:nvSpPr>
        <p:spPr>
          <a:xfrm>
            <a:off x="6324600" y="4343400"/>
            <a:ext cx="2667000" cy="369332"/>
          </a:xfrm>
          <a:prstGeom prst="rect">
            <a:avLst/>
          </a:prstGeom>
          <a:noFill/>
        </p:spPr>
        <p:txBody>
          <a:bodyPr wrap="square" rtlCol="0">
            <a:spAutoFit/>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94343851"/>
              </p:ext>
            </p:extLst>
          </p:nvPr>
        </p:nvGraphicFramePr>
        <p:xfrm>
          <a:off x="304800" y="4038600"/>
          <a:ext cx="7848600" cy="2560320"/>
        </p:xfrm>
        <a:graphic>
          <a:graphicData uri="http://schemas.openxmlformats.org/drawingml/2006/table">
            <a:tbl>
              <a:tblPr firstRow="1" bandRow="1">
                <a:tableStyleId>{5C22544A-7EE6-4342-B048-85BDC9FD1C3A}</a:tableStyleId>
              </a:tblPr>
              <a:tblGrid>
                <a:gridCol w="7848600"/>
              </a:tblGrid>
              <a:tr h="2514600">
                <a:tc>
                  <a:txBody>
                    <a:bodyPr/>
                    <a:lstStyle/>
                    <a:p>
                      <a:pPr marL="0" indent="0">
                        <a:buNone/>
                      </a:pPr>
                      <a:r>
                        <a:rPr lang="en-US" sz="2400" b="1" dirty="0" smtClean="0">
                          <a:solidFill>
                            <a:srgbClr val="FFFF00"/>
                          </a:solidFill>
                          <a:latin typeface="Bookman Old Style" pitchFamily="18" charset="0"/>
                        </a:rPr>
                        <a:t>h(k , i) = [ h’(k) + i ] mod m</a:t>
                      </a:r>
                    </a:p>
                    <a:p>
                      <a:pPr marL="0" indent="0">
                        <a:buNone/>
                      </a:pPr>
                      <a:endParaRPr lang="en-US" sz="2400" b="1" dirty="0" smtClean="0">
                        <a:latin typeface="Bookman Old Style" pitchFamily="18" charset="0"/>
                      </a:endParaRPr>
                    </a:p>
                    <a:p>
                      <a:pPr marL="0" indent="0">
                        <a:buNone/>
                      </a:pPr>
                      <a:r>
                        <a:rPr lang="en-US" sz="2400" dirty="0" smtClean="0">
                          <a:latin typeface="Bookman Old Style" pitchFamily="18" charset="0"/>
                        </a:rPr>
                        <a:t> 	for i=0,1,2,3,4,…………….,m-1</a:t>
                      </a:r>
                    </a:p>
                    <a:p>
                      <a:pPr marL="0" indent="0">
                        <a:buNone/>
                      </a:pPr>
                      <a:r>
                        <a:rPr lang="en-US" sz="2400" dirty="0" smtClean="0">
                          <a:latin typeface="Bookman Old Style" pitchFamily="18" charset="0"/>
                        </a:rPr>
                        <a:t>	where,	m is size of hash table</a:t>
                      </a:r>
                    </a:p>
                    <a:p>
                      <a:pPr marL="0" indent="0">
                        <a:buNone/>
                      </a:pPr>
                      <a:r>
                        <a:rPr lang="en-US" sz="2400" dirty="0" smtClean="0">
                          <a:latin typeface="Bookman Old Style" pitchFamily="18" charset="0"/>
                        </a:rPr>
                        <a:t>			h’(k) = k mod m</a:t>
                      </a:r>
                    </a:p>
                    <a:p>
                      <a:pPr marL="0" indent="0">
                        <a:buNone/>
                      </a:pPr>
                      <a:r>
                        <a:rPr lang="en-US" sz="2400" dirty="0" smtClean="0">
                          <a:latin typeface="Bookman Old Style" pitchFamily="18" charset="0"/>
                        </a:rPr>
                        <a:t>			i is </a:t>
                      </a:r>
                      <a:r>
                        <a:rPr lang="en-US" sz="2400" dirty="0" err="1" smtClean="0">
                          <a:latin typeface="Bookman Old Style" pitchFamily="18" charset="0"/>
                        </a:rPr>
                        <a:t>prob</a:t>
                      </a:r>
                      <a:r>
                        <a:rPr lang="en-US" sz="2400" dirty="0" smtClean="0">
                          <a:latin typeface="Bookman Old Style" pitchFamily="18" charset="0"/>
                        </a:rPr>
                        <a:t> no. </a:t>
                      </a:r>
                    </a:p>
                    <a:p>
                      <a:endParaRPr lang="en-US" dirty="0"/>
                    </a:p>
                  </a:txBody>
                  <a:tcPr/>
                </a:tc>
              </a:tr>
            </a:tbl>
          </a:graphicData>
        </a:graphic>
      </p:graphicFrame>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51</a:t>
            </a:fld>
            <a:endParaRPr lang="en-US"/>
          </a:p>
        </p:txBody>
      </p:sp>
    </p:spTree>
    <p:extLst>
      <p:ext uri="{BB962C8B-B14F-4D97-AF65-F5344CB8AC3E}">
        <p14:creationId xmlns:p14="http://schemas.microsoft.com/office/powerpoint/2010/main" val="25173979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458200"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52</a:t>
            </a:fld>
            <a:endParaRPr lang="en-US"/>
          </a:p>
        </p:txBody>
      </p:sp>
    </p:spTree>
    <p:extLst>
      <p:ext uri="{BB962C8B-B14F-4D97-AF65-F5344CB8AC3E}">
        <p14:creationId xmlns:p14="http://schemas.microsoft.com/office/powerpoint/2010/main" val="26929206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96310"/>
            <a:ext cx="9144000" cy="5465379"/>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53</a:t>
            </a:fld>
            <a:endParaRPr lang="en-US"/>
          </a:p>
        </p:txBody>
      </p:sp>
    </p:spTree>
    <p:extLst>
      <p:ext uri="{BB962C8B-B14F-4D97-AF65-F5344CB8AC3E}">
        <p14:creationId xmlns:p14="http://schemas.microsoft.com/office/powerpoint/2010/main" val="26929206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7952775" cy="6858000"/>
          </a:xfrm>
        </p:spPr>
      </p:pic>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54</a:t>
            </a:fld>
            <a:endParaRPr lang="en-US"/>
          </a:p>
        </p:txBody>
      </p:sp>
    </p:spTree>
    <p:extLst>
      <p:ext uri="{BB962C8B-B14F-4D97-AF65-F5344CB8AC3E}">
        <p14:creationId xmlns:p14="http://schemas.microsoft.com/office/powerpoint/2010/main" val="26929206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556421"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55</a:t>
            </a:fld>
            <a:endParaRPr lang="en-US"/>
          </a:p>
        </p:txBody>
      </p:sp>
    </p:spTree>
    <p:extLst>
      <p:ext uri="{BB962C8B-B14F-4D97-AF65-F5344CB8AC3E}">
        <p14:creationId xmlns:p14="http://schemas.microsoft.com/office/powerpoint/2010/main" val="26929206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7296874"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56</a:t>
            </a:fld>
            <a:endParaRPr lang="en-US"/>
          </a:p>
        </p:txBody>
      </p:sp>
    </p:spTree>
    <p:extLst>
      <p:ext uri="{BB962C8B-B14F-4D97-AF65-F5344CB8AC3E}">
        <p14:creationId xmlns:p14="http://schemas.microsoft.com/office/powerpoint/2010/main" val="39046148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7600322"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57</a:t>
            </a:fld>
            <a:endParaRPr lang="en-US"/>
          </a:p>
        </p:txBody>
      </p:sp>
    </p:spTree>
    <p:extLst>
      <p:ext uri="{BB962C8B-B14F-4D97-AF65-F5344CB8AC3E}">
        <p14:creationId xmlns:p14="http://schemas.microsoft.com/office/powerpoint/2010/main" val="26929206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221" y="0"/>
            <a:ext cx="8995558"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58</a:t>
            </a:fld>
            <a:endParaRPr lang="en-US"/>
          </a:p>
        </p:txBody>
      </p:sp>
    </p:spTree>
    <p:extLst>
      <p:ext uri="{BB962C8B-B14F-4D97-AF65-F5344CB8AC3E}">
        <p14:creationId xmlns:p14="http://schemas.microsoft.com/office/powerpoint/2010/main" val="26929206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Q2. Let </a:t>
            </a:r>
            <a:r>
              <a:rPr lang="en-US" sz="2400" b="1" dirty="0">
                <a:solidFill>
                  <a:srgbClr val="FF0000"/>
                </a:solidFill>
                <a:latin typeface="Bookman Old Style" pitchFamily="18" charset="0"/>
              </a:rPr>
              <a:t>us consider </a:t>
            </a:r>
            <a:r>
              <a:rPr lang="en-US" sz="2400" b="1" dirty="0" smtClean="0">
                <a:solidFill>
                  <a:srgbClr val="FF0000"/>
                </a:solidFill>
                <a:latin typeface="Bookman Old Style" pitchFamily="18" charset="0"/>
              </a:rPr>
              <a:t>a </a:t>
            </a:r>
            <a:r>
              <a:rPr lang="en-US" sz="2400" b="1" dirty="0">
                <a:solidFill>
                  <a:srgbClr val="FF0000"/>
                </a:solidFill>
                <a:latin typeface="Bookman Old Style" pitchFamily="18" charset="0"/>
              </a:rPr>
              <a:t>hash function </a:t>
            </a:r>
            <a:r>
              <a:rPr lang="en-US" sz="2400" b="1" dirty="0" smtClean="0">
                <a:solidFill>
                  <a:srgbClr val="FF0000"/>
                </a:solidFill>
                <a:latin typeface="Bookman Old Style" pitchFamily="18" charset="0"/>
              </a:rPr>
              <a:t>h’(k)=k mod m where m=7 </a:t>
            </a:r>
            <a:r>
              <a:rPr lang="en-US" sz="2400" b="1" dirty="0">
                <a:solidFill>
                  <a:srgbClr val="FF0000"/>
                </a:solidFill>
                <a:latin typeface="Bookman Old Style" pitchFamily="18" charset="0"/>
              </a:rPr>
              <a:t>and sequence of keys as 50, 700, 76, 85, 92, 73, 101. </a:t>
            </a:r>
            <a:r>
              <a:rPr lang="en-US" sz="2400" b="1" dirty="0" smtClean="0">
                <a:solidFill>
                  <a:srgbClr val="FF0000"/>
                </a:solidFill>
                <a:latin typeface="Bookman Old Style" pitchFamily="18" charset="0"/>
              </a:rPr>
              <a:t>Now </a:t>
            </a:r>
            <a:r>
              <a:rPr lang="en-US" sz="2400" b="1" dirty="0">
                <a:solidFill>
                  <a:srgbClr val="FF0000"/>
                </a:solidFill>
                <a:latin typeface="Bookman Old Style" pitchFamily="18" charset="0"/>
              </a:rPr>
              <a:t>store the </a:t>
            </a:r>
            <a:r>
              <a:rPr lang="en-US" sz="2400" b="1" dirty="0" smtClean="0">
                <a:solidFill>
                  <a:srgbClr val="FF0000"/>
                </a:solidFill>
                <a:latin typeface="Bookman Old Style" pitchFamily="18" charset="0"/>
              </a:rPr>
              <a:t>keys </a:t>
            </a:r>
            <a:r>
              <a:rPr lang="en-US" sz="2400" b="1" dirty="0">
                <a:solidFill>
                  <a:srgbClr val="FF0000"/>
                </a:solidFill>
                <a:latin typeface="Bookman Old Style" pitchFamily="18" charset="0"/>
              </a:rPr>
              <a:t>using </a:t>
            </a:r>
            <a:r>
              <a:rPr lang="en-US" sz="2400" b="1" dirty="0" smtClean="0">
                <a:solidFill>
                  <a:srgbClr val="FF0000"/>
                </a:solidFill>
                <a:latin typeface="Bookman Old Style" pitchFamily="18" charset="0"/>
              </a:rPr>
              <a:t>linear probing method.</a:t>
            </a:r>
          </a:p>
          <a:p>
            <a:pPr marL="0" indent="0">
              <a:buNone/>
            </a:pPr>
            <a:endParaRPr lang="en-US" sz="2400" b="1" dirty="0" smtClean="0">
              <a:latin typeface="Bookman Old Style" pitchFamily="18" charset="0"/>
            </a:endParaRPr>
          </a:p>
          <a:p>
            <a:pPr marL="0" indent="0">
              <a:buNone/>
            </a:pPr>
            <a:r>
              <a:rPr lang="en-US" sz="2400" b="1" dirty="0" smtClean="0">
                <a:latin typeface="Bookman Old Style" pitchFamily="18" charset="0"/>
              </a:rPr>
              <a:t>Solution:</a:t>
            </a:r>
          </a:p>
          <a:p>
            <a:pPr marL="0" indent="0">
              <a:buNone/>
            </a:pPr>
            <a:endParaRPr lang="en-US" sz="2400" b="1" dirty="0">
              <a:solidFill>
                <a:srgbClr val="FF0000"/>
              </a:solidFill>
              <a:latin typeface="Bookman Old Style" pitchFamily="18" charset="0"/>
            </a:endParaRPr>
          </a:p>
          <a:p>
            <a:pPr marL="0" indent="0">
              <a:buNone/>
            </a:pPr>
            <a:endParaRPr lang="en-US" sz="24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59</a:t>
            </a:fld>
            <a:endParaRPr lang="en-US"/>
          </a:p>
        </p:txBody>
      </p:sp>
    </p:spTree>
    <p:extLst>
      <p:ext uri="{BB962C8B-B14F-4D97-AF65-F5344CB8AC3E}">
        <p14:creationId xmlns:p14="http://schemas.microsoft.com/office/powerpoint/2010/main" val="2517397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numCol="2">
            <a:normAutofit lnSpcReduction="10000"/>
          </a:bodyPr>
          <a:lstStyle/>
          <a:p>
            <a:pPr marL="0" indent="0">
              <a:buNone/>
            </a:pPr>
            <a:r>
              <a:rPr lang="en-US" sz="1800" b="1" dirty="0" smtClean="0">
                <a:solidFill>
                  <a:srgbClr val="FF0000"/>
                </a:solidFill>
              </a:rPr>
              <a:t>//</a:t>
            </a:r>
            <a:r>
              <a:rPr lang="en-US" sz="1800" b="1" dirty="0" smtClean="0">
                <a:solidFill>
                  <a:srgbClr val="00B050"/>
                </a:solidFill>
              </a:rPr>
              <a:t>Method1: </a:t>
            </a:r>
            <a:r>
              <a:rPr lang="en-US" sz="1800" b="1" dirty="0" smtClean="0">
                <a:solidFill>
                  <a:srgbClr val="FF0000"/>
                </a:solidFill>
              </a:rPr>
              <a:t>sequential search program using while loop with function. (seq1.cpp</a:t>
            </a:r>
            <a:r>
              <a:rPr lang="en-US" sz="1800" dirty="0" smtClean="0">
                <a:solidFill>
                  <a:srgbClr val="FF0000"/>
                </a:solidFill>
              </a:rPr>
              <a:t>)</a:t>
            </a:r>
          </a:p>
          <a:p>
            <a:pPr marL="0" indent="0">
              <a:buNone/>
            </a:pPr>
            <a:r>
              <a:rPr lang="en-US" sz="1800" dirty="0" smtClean="0"/>
              <a:t>#</a:t>
            </a:r>
            <a:r>
              <a:rPr lang="en-US" sz="1800" dirty="0"/>
              <a:t>include&lt;</a:t>
            </a:r>
            <a:r>
              <a:rPr lang="en-US" sz="1800" dirty="0" err="1"/>
              <a:t>stdio.h</a:t>
            </a:r>
            <a:r>
              <a:rPr lang="en-US" sz="1800" dirty="0"/>
              <a:t>&gt;</a:t>
            </a:r>
          </a:p>
          <a:p>
            <a:pPr marL="0" indent="0">
              <a:buNone/>
            </a:pPr>
            <a:r>
              <a:rPr lang="en-US" sz="1800" dirty="0"/>
              <a:t>#include&lt;</a:t>
            </a:r>
            <a:r>
              <a:rPr lang="en-US" sz="1800" dirty="0" err="1"/>
              <a:t>conio.h</a:t>
            </a:r>
            <a:r>
              <a:rPr lang="en-US" sz="1800" dirty="0"/>
              <a:t>&gt;</a:t>
            </a:r>
          </a:p>
          <a:p>
            <a:pPr marL="0" indent="0">
              <a:buNone/>
            </a:pPr>
            <a:r>
              <a:rPr lang="en-US" sz="1800" dirty="0" err="1"/>
              <a:t>int</a:t>
            </a:r>
            <a:r>
              <a:rPr lang="en-US" sz="1800" dirty="0"/>
              <a:t> </a:t>
            </a:r>
            <a:r>
              <a:rPr lang="en-US" sz="1800" dirty="0" err="1"/>
              <a:t>seq_search</a:t>
            </a:r>
            <a:r>
              <a:rPr lang="en-US" sz="1800" dirty="0"/>
              <a:t>(</a:t>
            </a:r>
            <a:r>
              <a:rPr lang="en-US" sz="1800" dirty="0" err="1"/>
              <a:t>int</a:t>
            </a:r>
            <a:r>
              <a:rPr lang="en-US" sz="1800" dirty="0"/>
              <a:t> </a:t>
            </a:r>
            <a:r>
              <a:rPr lang="en-US" sz="1800" dirty="0" err="1"/>
              <a:t>target,int</a:t>
            </a:r>
            <a:r>
              <a:rPr lang="en-US" sz="1800" dirty="0"/>
              <a:t> a[], </a:t>
            </a:r>
            <a:r>
              <a:rPr lang="en-US" sz="1800" dirty="0" err="1"/>
              <a:t>int</a:t>
            </a:r>
            <a:r>
              <a:rPr lang="en-US" sz="1800" dirty="0"/>
              <a:t> n);</a:t>
            </a:r>
          </a:p>
          <a:p>
            <a:pPr marL="0" indent="0">
              <a:buNone/>
            </a:pPr>
            <a:r>
              <a:rPr lang="en-US" sz="1800" dirty="0"/>
              <a:t>void main()</a:t>
            </a:r>
          </a:p>
          <a:p>
            <a:pPr marL="0" indent="0">
              <a:buNone/>
            </a:pPr>
            <a:r>
              <a:rPr lang="en-US" sz="1800" dirty="0"/>
              <a:t>{</a:t>
            </a:r>
          </a:p>
          <a:p>
            <a:pPr marL="0" indent="0">
              <a:buNone/>
            </a:pPr>
            <a:r>
              <a:rPr lang="en-US" sz="1800" dirty="0"/>
              <a:t>    </a:t>
            </a:r>
            <a:r>
              <a:rPr lang="en-US" sz="1800" dirty="0" err="1"/>
              <a:t>int</a:t>
            </a:r>
            <a:r>
              <a:rPr lang="en-US" sz="1800" dirty="0"/>
              <a:t> i, n, target, </a:t>
            </a:r>
            <a:r>
              <a:rPr lang="en-US" sz="1800" dirty="0" err="1"/>
              <a:t>pos</a:t>
            </a:r>
            <a:r>
              <a:rPr lang="en-US" sz="1800" dirty="0"/>
              <a:t>, a[20];</a:t>
            </a:r>
          </a:p>
          <a:p>
            <a:pPr marL="0" indent="0">
              <a:buNone/>
            </a:pPr>
            <a:r>
              <a:rPr lang="en-US" sz="1800" dirty="0"/>
              <a:t>    </a:t>
            </a:r>
            <a:r>
              <a:rPr lang="en-US" sz="1800" dirty="0" err="1"/>
              <a:t>clrscr</a:t>
            </a:r>
            <a:r>
              <a:rPr lang="en-US" sz="1800" dirty="0"/>
              <a:t>();</a:t>
            </a:r>
          </a:p>
          <a:p>
            <a:pPr marL="0" indent="0">
              <a:buNone/>
            </a:pPr>
            <a:r>
              <a:rPr lang="en-US" sz="1800" dirty="0"/>
              <a:t>    </a:t>
            </a:r>
            <a:r>
              <a:rPr lang="en-US" sz="1800" dirty="0" err="1"/>
              <a:t>printf</a:t>
            </a:r>
            <a:r>
              <a:rPr lang="en-US" sz="1800" dirty="0"/>
              <a:t>("Enter the value of n:\n");</a:t>
            </a:r>
          </a:p>
          <a:p>
            <a:pPr marL="0" indent="0">
              <a:buNone/>
            </a:pPr>
            <a:r>
              <a:rPr lang="en-US" sz="1800" dirty="0"/>
              <a:t>    </a:t>
            </a:r>
            <a:r>
              <a:rPr lang="en-US" sz="1800" dirty="0" err="1"/>
              <a:t>scanf</a:t>
            </a:r>
            <a:r>
              <a:rPr lang="en-US" sz="1800" dirty="0"/>
              <a:t>("%d", &amp;n);</a:t>
            </a:r>
          </a:p>
          <a:p>
            <a:pPr marL="0" indent="0">
              <a:buNone/>
            </a:pPr>
            <a:r>
              <a:rPr lang="en-US" sz="1800" dirty="0"/>
              <a:t>    for (i = 0; i &lt; n; i++)</a:t>
            </a:r>
          </a:p>
          <a:p>
            <a:pPr marL="0" indent="0">
              <a:buNone/>
            </a:pPr>
            <a:r>
              <a:rPr lang="en-US" sz="1800" dirty="0"/>
              <a:t>    {</a:t>
            </a:r>
          </a:p>
          <a:p>
            <a:pPr marL="0" indent="0">
              <a:buNone/>
            </a:pPr>
            <a:r>
              <a:rPr lang="en-US" sz="1800" dirty="0"/>
              <a:t>	</a:t>
            </a:r>
            <a:r>
              <a:rPr lang="en-US" sz="1800" dirty="0" err="1"/>
              <a:t>printf</a:t>
            </a:r>
            <a:r>
              <a:rPr lang="en-US" sz="1800" dirty="0"/>
              <a:t>("%d. Enter a data:",i+1);</a:t>
            </a:r>
          </a:p>
          <a:p>
            <a:pPr marL="0" indent="0">
              <a:buNone/>
            </a:pPr>
            <a:r>
              <a:rPr lang="en-US" sz="1800" dirty="0"/>
              <a:t>	</a:t>
            </a:r>
            <a:r>
              <a:rPr lang="en-US" sz="1800" dirty="0" err="1"/>
              <a:t>scanf</a:t>
            </a:r>
            <a:r>
              <a:rPr lang="en-US" sz="1800" dirty="0"/>
              <a:t>("%d", &amp;a[i]);</a:t>
            </a:r>
          </a:p>
          <a:p>
            <a:pPr marL="0" indent="0">
              <a:buNone/>
            </a:pPr>
            <a:r>
              <a:rPr lang="en-US" sz="1800" dirty="0"/>
              <a:t>    }</a:t>
            </a:r>
          </a:p>
          <a:p>
            <a:pPr marL="0" indent="0">
              <a:buNone/>
            </a:pPr>
            <a:r>
              <a:rPr lang="en-US" sz="1800" dirty="0"/>
              <a:t>    </a:t>
            </a:r>
            <a:r>
              <a:rPr lang="en-US" sz="1800" dirty="0" err="1"/>
              <a:t>printf</a:t>
            </a:r>
            <a:r>
              <a:rPr lang="en-US" sz="1800" dirty="0"/>
              <a:t>("Enter the data/item to be searched:");</a:t>
            </a:r>
          </a:p>
          <a:p>
            <a:pPr marL="0" indent="0">
              <a:buNone/>
            </a:pPr>
            <a:r>
              <a:rPr lang="en-US" sz="1800" dirty="0"/>
              <a:t>    </a:t>
            </a:r>
            <a:r>
              <a:rPr lang="en-US" sz="1800" dirty="0" err="1"/>
              <a:t>scanf</a:t>
            </a:r>
            <a:r>
              <a:rPr lang="en-US" sz="1800" dirty="0"/>
              <a:t>("%d", &amp;target);</a:t>
            </a:r>
          </a:p>
          <a:p>
            <a:pPr marL="0" indent="0">
              <a:buNone/>
            </a:pPr>
            <a:endParaRPr lang="en-US" sz="1800" dirty="0"/>
          </a:p>
          <a:p>
            <a:pPr marL="0" indent="0">
              <a:buNone/>
            </a:pPr>
            <a:r>
              <a:rPr lang="en-US" sz="1800" dirty="0"/>
              <a:t>    </a:t>
            </a:r>
            <a:r>
              <a:rPr lang="en-US" sz="1800" dirty="0" err="1"/>
              <a:t>pos</a:t>
            </a:r>
            <a:r>
              <a:rPr lang="en-US" sz="1800" dirty="0"/>
              <a:t> = </a:t>
            </a:r>
            <a:r>
              <a:rPr lang="en-US" sz="1800" dirty="0" err="1"/>
              <a:t>seq_search</a:t>
            </a:r>
            <a:r>
              <a:rPr lang="en-US" sz="1800" dirty="0"/>
              <a:t>(target, a, n);</a:t>
            </a:r>
          </a:p>
          <a:p>
            <a:pPr marL="0" indent="0">
              <a:buNone/>
            </a:pPr>
            <a:endParaRPr lang="en-US" sz="1800" dirty="0"/>
          </a:p>
          <a:p>
            <a:pPr marL="0" indent="0">
              <a:buNone/>
            </a:pPr>
            <a:r>
              <a:rPr lang="en-US" sz="1800" dirty="0"/>
              <a:t>    if (</a:t>
            </a:r>
            <a:r>
              <a:rPr lang="en-US" sz="1800" dirty="0" err="1"/>
              <a:t>pos</a:t>
            </a:r>
            <a:r>
              <a:rPr lang="en-US" sz="1800" dirty="0"/>
              <a:t>&lt;0)</a:t>
            </a:r>
          </a:p>
          <a:p>
            <a:pPr marL="0" indent="0">
              <a:buNone/>
            </a:pPr>
            <a:r>
              <a:rPr lang="en-US" sz="1800" dirty="0"/>
              <a:t>	</a:t>
            </a:r>
            <a:r>
              <a:rPr lang="en-US" sz="1800" dirty="0" err="1"/>
              <a:t>printf</a:t>
            </a:r>
            <a:r>
              <a:rPr lang="en-US" sz="1800" dirty="0"/>
              <a:t>("Search </a:t>
            </a:r>
            <a:r>
              <a:rPr lang="en-US" sz="1800" dirty="0" err="1"/>
              <a:t>unscccessful</a:t>
            </a:r>
            <a:r>
              <a:rPr lang="en-US" sz="1800" dirty="0"/>
              <a:t>");</a:t>
            </a:r>
          </a:p>
          <a:p>
            <a:pPr marL="0" indent="0">
              <a:buNone/>
            </a:pPr>
            <a:r>
              <a:rPr lang="en-US" sz="1800" dirty="0"/>
              <a:t>    else</a:t>
            </a:r>
          </a:p>
          <a:p>
            <a:pPr marL="0" indent="0">
              <a:buNone/>
            </a:pPr>
            <a:r>
              <a:rPr lang="en-US" sz="1800" dirty="0"/>
              <a:t>	</a:t>
            </a:r>
            <a:r>
              <a:rPr lang="en-US" sz="1800" dirty="0" err="1"/>
              <a:t>printf</a:t>
            </a:r>
            <a:r>
              <a:rPr lang="en-US" sz="1800" dirty="0"/>
              <a:t>("%d(i.e target data) is in %d </a:t>
            </a:r>
            <a:r>
              <a:rPr lang="en-US" sz="1800" dirty="0" err="1"/>
              <a:t>poistion</a:t>
            </a:r>
            <a:r>
              <a:rPr lang="en-US" sz="1800" dirty="0"/>
              <a:t> of array" ,target, </a:t>
            </a:r>
            <a:r>
              <a:rPr lang="en-US" sz="1800" dirty="0" err="1"/>
              <a:t>pos</a:t>
            </a:r>
            <a:r>
              <a:rPr lang="en-US" sz="1800" dirty="0"/>
              <a:t>);</a:t>
            </a:r>
          </a:p>
          <a:p>
            <a:pPr marL="0" indent="0">
              <a:buNone/>
            </a:pPr>
            <a:r>
              <a:rPr lang="en-US" sz="1800" dirty="0"/>
              <a:t>	</a:t>
            </a:r>
            <a:r>
              <a:rPr lang="en-US" sz="1800" dirty="0" err="1"/>
              <a:t>getch</a:t>
            </a:r>
            <a:r>
              <a:rPr lang="en-US" sz="1800" dirty="0"/>
              <a:t>();</a:t>
            </a:r>
          </a:p>
          <a:p>
            <a:pPr marL="0" indent="0">
              <a:buNone/>
            </a:pPr>
            <a:r>
              <a:rPr lang="en-US" sz="1800" dirty="0"/>
              <a:t>}</a:t>
            </a:r>
          </a:p>
          <a:p>
            <a:pPr marL="0" indent="0">
              <a:buNone/>
            </a:pPr>
            <a:endParaRPr lang="en-US" sz="1800" dirty="0"/>
          </a:p>
          <a:p>
            <a:pPr marL="0" indent="0">
              <a:buNone/>
            </a:pPr>
            <a:r>
              <a:rPr lang="en-US" sz="1800" dirty="0" err="1"/>
              <a:t>int</a:t>
            </a:r>
            <a:r>
              <a:rPr lang="en-US" sz="1800" dirty="0"/>
              <a:t> </a:t>
            </a:r>
            <a:r>
              <a:rPr lang="en-US" sz="1800" dirty="0" err="1"/>
              <a:t>seq_search</a:t>
            </a:r>
            <a:r>
              <a:rPr lang="en-US" sz="1800" dirty="0"/>
              <a:t>(</a:t>
            </a:r>
            <a:r>
              <a:rPr lang="en-US" sz="1800" dirty="0" err="1"/>
              <a:t>int</a:t>
            </a:r>
            <a:r>
              <a:rPr lang="en-US" sz="1800" dirty="0"/>
              <a:t> </a:t>
            </a:r>
            <a:r>
              <a:rPr lang="en-US" sz="1800" dirty="0" err="1"/>
              <a:t>target,int</a:t>
            </a:r>
            <a:r>
              <a:rPr lang="en-US" sz="1800" dirty="0"/>
              <a:t> a[], </a:t>
            </a:r>
            <a:r>
              <a:rPr lang="en-US" sz="1800" dirty="0" err="1"/>
              <a:t>int</a:t>
            </a:r>
            <a:r>
              <a:rPr lang="en-US" sz="1800" dirty="0"/>
              <a:t> n)</a:t>
            </a:r>
          </a:p>
          <a:p>
            <a:pPr marL="0" indent="0">
              <a:buNone/>
            </a:pPr>
            <a:r>
              <a:rPr lang="en-US" sz="1800" dirty="0"/>
              <a:t>{</a:t>
            </a:r>
          </a:p>
          <a:p>
            <a:pPr marL="0" indent="0">
              <a:buNone/>
            </a:pPr>
            <a:r>
              <a:rPr lang="en-US" sz="1800" dirty="0"/>
              <a:t>    </a:t>
            </a:r>
            <a:r>
              <a:rPr lang="en-US" sz="1800" dirty="0" err="1"/>
              <a:t>int</a:t>
            </a:r>
            <a:r>
              <a:rPr lang="en-US" sz="1800" dirty="0"/>
              <a:t> key=0;</a:t>
            </a:r>
          </a:p>
          <a:p>
            <a:pPr marL="0" indent="0">
              <a:buNone/>
            </a:pPr>
            <a:r>
              <a:rPr lang="en-US" sz="1800" dirty="0"/>
              <a:t>    while(key&lt;n)</a:t>
            </a:r>
          </a:p>
          <a:p>
            <a:pPr marL="0" indent="0">
              <a:buNone/>
            </a:pPr>
            <a:r>
              <a:rPr lang="en-US" sz="1800" dirty="0"/>
              <a:t>    {</a:t>
            </a:r>
          </a:p>
          <a:p>
            <a:pPr marL="0" indent="0">
              <a:buNone/>
            </a:pPr>
            <a:r>
              <a:rPr lang="en-US" sz="1800" dirty="0"/>
              <a:t>	if(a[key] == target)</a:t>
            </a:r>
          </a:p>
          <a:p>
            <a:pPr marL="0" indent="0">
              <a:buNone/>
            </a:pPr>
            <a:r>
              <a:rPr lang="en-US" sz="1800" dirty="0"/>
              <a:t>		return key;</a:t>
            </a:r>
          </a:p>
          <a:p>
            <a:pPr marL="0" indent="0">
              <a:buNone/>
            </a:pPr>
            <a:r>
              <a:rPr lang="en-US" sz="1800" dirty="0"/>
              <a:t>	else</a:t>
            </a:r>
          </a:p>
          <a:p>
            <a:pPr marL="0" indent="0">
              <a:buNone/>
            </a:pPr>
            <a:r>
              <a:rPr lang="en-US" sz="1800" dirty="0"/>
              <a:t>		key++;</a:t>
            </a:r>
          </a:p>
          <a:p>
            <a:pPr marL="0" indent="0">
              <a:buNone/>
            </a:pPr>
            <a:endParaRPr lang="en-US" sz="1800" dirty="0"/>
          </a:p>
          <a:p>
            <a:pPr marL="0" indent="0">
              <a:buNone/>
            </a:pPr>
            <a:r>
              <a:rPr lang="en-US" sz="1800" dirty="0"/>
              <a:t>    }</a:t>
            </a:r>
          </a:p>
          <a:p>
            <a:pPr marL="0" indent="0">
              <a:buNone/>
            </a:pPr>
            <a:endParaRPr lang="en-US" sz="1800" dirty="0"/>
          </a:p>
          <a:p>
            <a:pPr marL="0" indent="0">
              <a:buNone/>
            </a:pPr>
            <a:r>
              <a:rPr lang="en-US" sz="18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6</a:t>
            </a:fld>
            <a:endParaRPr lang="en-US"/>
          </a:p>
        </p:txBody>
      </p:sp>
    </p:spTree>
    <p:extLst>
      <p:ext uri="{BB962C8B-B14F-4D97-AF65-F5344CB8AC3E}">
        <p14:creationId xmlns:p14="http://schemas.microsoft.com/office/powerpoint/2010/main" val="22243547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360050"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60</a:t>
            </a:fld>
            <a:endParaRPr lang="en-US"/>
          </a:p>
        </p:txBody>
      </p:sp>
    </p:spTree>
    <p:extLst>
      <p:ext uri="{BB962C8B-B14F-4D97-AF65-F5344CB8AC3E}">
        <p14:creationId xmlns:p14="http://schemas.microsoft.com/office/powerpoint/2010/main" val="21071925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7910629"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61</a:t>
            </a:fld>
            <a:endParaRPr lang="en-US"/>
          </a:p>
        </p:txBody>
      </p:sp>
    </p:spTree>
    <p:extLst>
      <p:ext uri="{BB962C8B-B14F-4D97-AF65-F5344CB8AC3E}">
        <p14:creationId xmlns:p14="http://schemas.microsoft.com/office/powerpoint/2010/main" val="21071925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204111"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62</a:t>
            </a:fld>
            <a:endParaRPr lang="en-US"/>
          </a:p>
        </p:txBody>
      </p:sp>
    </p:spTree>
    <p:extLst>
      <p:ext uri="{BB962C8B-B14F-4D97-AF65-F5344CB8AC3E}">
        <p14:creationId xmlns:p14="http://schemas.microsoft.com/office/powerpoint/2010/main" val="21071925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02398"/>
            <a:ext cx="9144000" cy="6453204"/>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63</a:t>
            </a:fld>
            <a:endParaRPr lang="en-US"/>
          </a:p>
        </p:txBody>
      </p:sp>
    </p:spTree>
    <p:extLst>
      <p:ext uri="{BB962C8B-B14F-4D97-AF65-F5344CB8AC3E}">
        <p14:creationId xmlns:p14="http://schemas.microsoft.com/office/powerpoint/2010/main" val="2107192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169101" cy="6858000"/>
          </a:xfrm>
        </p:spPr>
      </p:pic>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64</a:t>
            </a:fld>
            <a:endParaRPr lang="en-US"/>
          </a:p>
        </p:txBody>
      </p:sp>
    </p:spTree>
    <p:extLst>
      <p:ext uri="{BB962C8B-B14F-4D97-AF65-F5344CB8AC3E}">
        <p14:creationId xmlns:p14="http://schemas.microsoft.com/office/powerpoint/2010/main" val="22007498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88" y="990600"/>
            <a:ext cx="8766412" cy="5808883"/>
          </a:xfrm>
        </p:spPr>
      </p:pic>
      <p:sp>
        <p:nvSpPr>
          <p:cNvPr id="4" name="Rectangle 3"/>
          <p:cNvSpPr/>
          <p:nvPr/>
        </p:nvSpPr>
        <p:spPr>
          <a:xfrm>
            <a:off x="199030" y="152400"/>
            <a:ext cx="8305800" cy="707886"/>
          </a:xfrm>
          <a:prstGeom prst="rect">
            <a:avLst/>
          </a:prstGeom>
        </p:spPr>
        <p:txBody>
          <a:bodyPr wrap="square">
            <a:spAutoFit/>
          </a:bodyPr>
          <a:lstStyle/>
          <a:p>
            <a:r>
              <a:rPr lang="en-US" sz="2000" b="1" dirty="0">
                <a:latin typeface="Bookman Old Style" pitchFamily="18" charset="0"/>
              </a:rPr>
              <a:t>So, the storage of the data/key in the hash table can be represented as:</a:t>
            </a:r>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EFA6E869-1081-411C-AE09-8F3422A5DF0F}" type="slidenum">
              <a:rPr lang="en-US" smtClean="0"/>
              <a:t>65</a:t>
            </a:fld>
            <a:endParaRPr lang="en-US"/>
          </a:p>
        </p:txBody>
      </p:sp>
    </p:spTree>
    <p:extLst>
      <p:ext uri="{BB962C8B-B14F-4D97-AF65-F5344CB8AC3E}">
        <p14:creationId xmlns:p14="http://schemas.microsoft.com/office/powerpoint/2010/main" val="25173979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Autofit/>
          </a:bodyPr>
          <a:lstStyle/>
          <a:p>
            <a:pPr marL="0" indent="0" fontAlgn="base">
              <a:buNone/>
            </a:pPr>
            <a:endParaRPr lang="en-US" sz="2400" b="1" dirty="0" smtClean="0">
              <a:solidFill>
                <a:srgbClr val="FF0000"/>
              </a:solidFill>
              <a:latin typeface="Bookman Old Style" pitchFamily="18" charset="0"/>
            </a:endParaRPr>
          </a:p>
          <a:p>
            <a:pPr marL="0" indent="0" fontAlgn="base">
              <a:buNone/>
            </a:pPr>
            <a:r>
              <a:rPr lang="en-US" sz="2400" b="1" dirty="0" smtClean="0">
                <a:solidFill>
                  <a:srgbClr val="FF0000"/>
                </a:solidFill>
                <a:latin typeface="Bookman Old Style" pitchFamily="18" charset="0"/>
              </a:rPr>
              <a:t>Advantage</a:t>
            </a:r>
            <a:endParaRPr lang="en-US" sz="2400" b="1" dirty="0">
              <a:solidFill>
                <a:srgbClr val="FF0000"/>
              </a:solidFill>
              <a:latin typeface="Bookman Old Style" pitchFamily="18" charset="0"/>
            </a:endParaRPr>
          </a:p>
          <a:p>
            <a:pPr fontAlgn="base">
              <a:buFont typeface="Wingdings" pitchFamily="2" charset="2"/>
              <a:buChar char="§"/>
            </a:pPr>
            <a:r>
              <a:rPr lang="en-US" sz="2400" dirty="0" smtClean="0">
                <a:latin typeface="Bookman Old Style" pitchFamily="18" charset="0"/>
              </a:rPr>
              <a:t>It </a:t>
            </a:r>
            <a:r>
              <a:rPr lang="en-US" sz="2400" dirty="0">
                <a:latin typeface="Bookman Old Style" pitchFamily="18" charset="0"/>
              </a:rPr>
              <a:t>is easy to compute.</a:t>
            </a:r>
          </a:p>
          <a:p>
            <a:pPr marL="0" indent="0" fontAlgn="base">
              <a:buNone/>
            </a:pPr>
            <a:r>
              <a:rPr lang="en-US" sz="2400" dirty="0">
                <a:latin typeface="Bookman Old Style" pitchFamily="18" charset="0"/>
              </a:rPr>
              <a:t> </a:t>
            </a:r>
          </a:p>
          <a:p>
            <a:pPr marL="0" indent="0" fontAlgn="base">
              <a:buNone/>
            </a:pPr>
            <a:r>
              <a:rPr lang="en-US" sz="2400" b="1" dirty="0" smtClean="0">
                <a:solidFill>
                  <a:srgbClr val="FF0000"/>
                </a:solidFill>
                <a:latin typeface="Bookman Old Style" pitchFamily="18" charset="0"/>
              </a:rPr>
              <a:t>Disadvantage</a:t>
            </a:r>
            <a:endParaRPr lang="en-US" sz="2400" b="1" dirty="0">
              <a:solidFill>
                <a:srgbClr val="FF0000"/>
              </a:solidFill>
              <a:latin typeface="Bookman Old Style" pitchFamily="18" charset="0"/>
            </a:endParaRPr>
          </a:p>
          <a:p>
            <a:pPr fontAlgn="base">
              <a:buFont typeface="Wingdings" pitchFamily="2" charset="2"/>
              <a:buChar char="§"/>
            </a:pPr>
            <a:r>
              <a:rPr lang="en-US" sz="2400" dirty="0" smtClean="0">
                <a:latin typeface="Bookman Old Style" pitchFamily="18" charset="0"/>
              </a:rPr>
              <a:t>It </a:t>
            </a:r>
            <a:r>
              <a:rPr lang="en-US" sz="2400" dirty="0">
                <a:latin typeface="Bookman Old Style" pitchFamily="18" charset="0"/>
              </a:rPr>
              <a:t>takes time to search an element or to find an empty bucket</a:t>
            </a:r>
            <a:r>
              <a:rPr lang="en-US" sz="2400" dirty="0" smtClean="0">
                <a:latin typeface="Bookman Old Style" pitchFamily="18" charset="0"/>
              </a:rPr>
              <a:t>.</a:t>
            </a:r>
          </a:p>
          <a:p>
            <a:pPr fontAlgn="base">
              <a:buFont typeface="Wingdings" pitchFamily="2" charset="2"/>
              <a:buChar char="§"/>
            </a:pPr>
            <a:endParaRPr lang="en-US" sz="2400" dirty="0" smtClean="0">
              <a:latin typeface="Bookman Old Style" pitchFamily="18" charset="0"/>
            </a:endParaRPr>
          </a:p>
          <a:p>
            <a:pPr fontAlgn="base">
              <a:buFont typeface="Wingdings" pitchFamily="2" charset="2"/>
              <a:buChar char="§"/>
            </a:pPr>
            <a:r>
              <a:rPr lang="en-US" sz="2400" b="1" dirty="0">
                <a:latin typeface="Bookman Old Style" pitchFamily="18" charset="0"/>
              </a:rPr>
              <a:t>Primary Clustering:</a:t>
            </a:r>
            <a:r>
              <a:rPr lang="en-US" sz="2400" dirty="0">
                <a:latin typeface="Bookman Old Style" pitchFamily="18" charset="0"/>
              </a:rPr>
              <a:t> One of the problems with linear probing is Primary clustering, many consecutive elements form groups and it starts taking time to find a free slot or to search for an element. </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66</a:t>
            </a:fld>
            <a:endParaRPr lang="en-US"/>
          </a:p>
        </p:txBody>
      </p:sp>
    </p:spTree>
    <p:extLst>
      <p:ext uri="{BB962C8B-B14F-4D97-AF65-F5344CB8AC3E}">
        <p14:creationId xmlns:p14="http://schemas.microsoft.com/office/powerpoint/2010/main" val="25173979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rmAutofit/>
          </a:bodyPr>
          <a:lstStyle/>
          <a:p>
            <a:pPr marL="0" indent="0" fontAlgn="base">
              <a:buNone/>
            </a:pPr>
            <a:r>
              <a:rPr lang="en-US" sz="2400" b="1" dirty="0">
                <a:solidFill>
                  <a:srgbClr val="FF0000"/>
                </a:solidFill>
                <a:latin typeface="Bookman Old Style" pitchFamily="18" charset="0"/>
              </a:rPr>
              <a:t>2. Quadratic </a:t>
            </a:r>
            <a:r>
              <a:rPr lang="en-US" sz="2400" b="1" dirty="0" smtClean="0">
                <a:solidFill>
                  <a:srgbClr val="FF0000"/>
                </a:solidFill>
                <a:latin typeface="Bookman Old Style" pitchFamily="18" charset="0"/>
              </a:rPr>
              <a:t>Probing:</a:t>
            </a:r>
            <a:endParaRPr lang="en-US" sz="2400" b="1" dirty="0">
              <a:solidFill>
                <a:srgbClr val="FF0000"/>
              </a:solidFill>
              <a:latin typeface="Bookman Old Style" pitchFamily="18" charset="0"/>
            </a:endParaRPr>
          </a:p>
          <a:p>
            <a:pPr marL="0" indent="0" fontAlgn="base">
              <a:buNone/>
            </a:pPr>
            <a:r>
              <a:rPr lang="en-US" sz="2400" dirty="0">
                <a:latin typeface="Bookman Old Style" pitchFamily="18" charset="0"/>
              </a:rPr>
              <a:t> </a:t>
            </a:r>
            <a:r>
              <a:rPr lang="en-US" sz="2400" dirty="0" smtClean="0">
                <a:latin typeface="Bookman Old Style" pitchFamily="18" charset="0"/>
              </a:rPr>
              <a:t>In </a:t>
            </a:r>
            <a:r>
              <a:rPr lang="en-US" sz="2400" dirty="0">
                <a:latin typeface="Bookman Old Style" pitchFamily="18" charset="0"/>
              </a:rPr>
              <a:t>quadratic probing,</a:t>
            </a:r>
          </a:p>
          <a:p>
            <a:pPr fontAlgn="base">
              <a:buFont typeface="Wingdings" pitchFamily="2" charset="2"/>
              <a:buChar char="§"/>
            </a:pPr>
            <a:r>
              <a:rPr lang="en-US" sz="2400" dirty="0">
                <a:latin typeface="Bookman Old Style" pitchFamily="18" charset="0"/>
              </a:rPr>
              <a:t>When collision occurs, we probe for </a:t>
            </a:r>
            <a:r>
              <a:rPr lang="en-US" sz="2400" dirty="0" smtClean="0">
                <a:latin typeface="Bookman Old Style" pitchFamily="18" charset="0"/>
              </a:rPr>
              <a:t>i</a:t>
            </a:r>
            <a:r>
              <a:rPr lang="en-US" sz="2400" baseline="30000" dirty="0" smtClean="0">
                <a:latin typeface="Bookman Old Style" pitchFamily="18" charset="0"/>
              </a:rPr>
              <a:t>2</a:t>
            </a:r>
            <a:r>
              <a:rPr lang="en-US" sz="2400" dirty="0" smtClean="0">
                <a:latin typeface="Bookman Old Style" pitchFamily="18" charset="0"/>
              </a:rPr>
              <a:t>th </a:t>
            </a:r>
            <a:r>
              <a:rPr lang="en-US" sz="2400" dirty="0">
                <a:latin typeface="Bookman Old Style" pitchFamily="18" charset="0"/>
              </a:rPr>
              <a:t>bucket in </a:t>
            </a:r>
            <a:r>
              <a:rPr lang="en-US" sz="2400" dirty="0" err="1">
                <a:latin typeface="Bookman Old Style" pitchFamily="18" charset="0"/>
              </a:rPr>
              <a:t>i</a:t>
            </a:r>
            <a:r>
              <a:rPr lang="en-US" sz="2400" baseline="30000" dirty="0" err="1">
                <a:latin typeface="Bookman Old Style" pitchFamily="18" charset="0"/>
              </a:rPr>
              <a:t>th</a:t>
            </a:r>
            <a:r>
              <a:rPr lang="en-US" sz="2400" dirty="0">
                <a:latin typeface="Bookman Old Style" pitchFamily="18" charset="0"/>
              </a:rPr>
              <a:t> iteration.</a:t>
            </a:r>
          </a:p>
          <a:p>
            <a:pPr fontAlgn="base">
              <a:buFont typeface="Wingdings" pitchFamily="2" charset="2"/>
              <a:buChar char="§"/>
            </a:pPr>
            <a:r>
              <a:rPr lang="en-US" sz="2400" dirty="0">
                <a:latin typeface="Bookman Old Style" pitchFamily="18" charset="0"/>
              </a:rPr>
              <a:t>We keep probing until an empty bucket is found</a:t>
            </a:r>
            <a:r>
              <a:rPr lang="en-US" sz="2400" dirty="0" smtClean="0">
                <a:latin typeface="Bookman Old Style" pitchFamily="18" charset="0"/>
              </a:rPr>
              <a:t>.</a:t>
            </a:r>
          </a:p>
          <a:p>
            <a:pPr>
              <a:buFont typeface="Wingdings" pitchFamily="2" charset="2"/>
              <a:buChar char="§"/>
            </a:pPr>
            <a:r>
              <a:rPr lang="en-US" sz="2400" dirty="0">
                <a:latin typeface="Bookman Old Style" pitchFamily="18" charset="0"/>
              </a:rPr>
              <a:t>To avoid the problem of primary clustering quadratic probing is used with following hash </a:t>
            </a:r>
            <a:r>
              <a:rPr lang="en-US" sz="2400" dirty="0" smtClean="0">
                <a:latin typeface="Bookman Old Style" pitchFamily="18" charset="0"/>
              </a:rPr>
              <a:t>function.</a:t>
            </a:r>
            <a:endParaRPr lang="en-US" sz="2400" dirty="0">
              <a:latin typeface="Bookman Old Style" pitchFamily="18" charset="0"/>
            </a:endParaRPr>
          </a:p>
          <a:p>
            <a:pPr marL="0" indent="0">
              <a:buNone/>
            </a:pPr>
            <a:endParaRPr lang="en-US" sz="2400" dirty="0">
              <a:latin typeface="Bookman Old Style"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57303929"/>
              </p:ext>
            </p:extLst>
          </p:nvPr>
        </p:nvGraphicFramePr>
        <p:xfrm>
          <a:off x="76200" y="3352800"/>
          <a:ext cx="8991600" cy="3200399"/>
        </p:xfrm>
        <a:graphic>
          <a:graphicData uri="http://schemas.openxmlformats.org/drawingml/2006/table">
            <a:tbl>
              <a:tblPr firstRow="1" bandRow="1">
                <a:tableStyleId>{5C22544A-7EE6-4342-B048-85BDC9FD1C3A}</a:tableStyleId>
              </a:tblPr>
              <a:tblGrid>
                <a:gridCol w="8991600"/>
              </a:tblGrid>
              <a:tr h="3200399">
                <a:tc>
                  <a:txBody>
                    <a:bodyPr/>
                    <a:lstStyle/>
                    <a:p>
                      <a:pPr marL="0" indent="0">
                        <a:buNone/>
                      </a:pPr>
                      <a:r>
                        <a:rPr lang="en-US" sz="2400" dirty="0" smtClean="0">
                          <a:latin typeface="Bookman Old Style" pitchFamily="18" charset="0"/>
                        </a:rPr>
                        <a:t>h( k, i) = [ h’(k)+  c</a:t>
                      </a:r>
                      <a:r>
                        <a:rPr lang="en-US" sz="2400" baseline="-25000" dirty="0" smtClean="0">
                          <a:latin typeface="Bookman Old Style" pitchFamily="18" charset="0"/>
                        </a:rPr>
                        <a:t>1</a:t>
                      </a:r>
                      <a:r>
                        <a:rPr lang="en-US" sz="2400" dirty="0" smtClean="0">
                          <a:latin typeface="Bookman Old Style" pitchFamily="18" charset="0"/>
                        </a:rPr>
                        <a:t> i +  c</a:t>
                      </a:r>
                      <a:r>
                        <a:rPr lang="en-US" sz="2400" baseline="-25000" dirty="0" smtClean="0">
                          <a:latin typeface="Bookman Old Style" pitchFamily="18" charset="0"/>
                        </a:rPr>
                        <a:t>2 </a:t>
                      </a:r>
                      <a:r>
                        <a:rPr lang="en-US" sz="2400" dirty="0" smtClean="0">
                          <a:latin typeface="Bookman Old Style" pitchFamily="18" charset="0"/>
                        </a:rPr>
                        <a:t>i</a:t>
                      </a:r>
                      <a:r>
                        <a:rPr lang="en-US" sz="2400" baseline="30000" dirty="0" smtClean="0">
                          <a:latin typeface="Bookman Old Style" pitchFamily="18" charset="0"/>
                        </a:rPr>
                        <a:t>2 </a:t>
                      </a:r>
                      <a:r>
                        <a:rPr lang="en-US" sz="2400" dirty="0" smtClean="0">
                          <a:latin typeface="Bookman Old Style" pitchFamily="18" charset="0"/>
                        </a:rPr>
                        <a:t>] mod m</a:t>
                      </a:r>
                    </a:p>
                    <a:p>
                      <a:pPr marL="0" indent="0">
                        <a:buNone/>
                      </a:pPr>
                      <a:r>
                        <a:rPr lang="en-US" sz="2400" dirty="0" smtClean="0">
                          <a:latin typeface="Bookman Old Style" pitchFamily="18" charset="0"/>
                        </a:rPr>
                        <a:t>for i = 0,1,2,3,4…………….,m-1</a:t>
                      </a:r>
                    </a:p>
                    <a:p>
                      <a:pPr marL="0" indent="0">
                        <a:buNone/>
                      </a:pPr>
                      <a:r>
                        <a:rPr lang="en-US" sz="2400" dirty="0" smtClean="0">
                          <a:latin typeface="Bookman Old Style" pitchFamily="18" charset="0"/>
                        </a:rPr>
                        <a:t>	where</a:t>
                      </a:r>
                    </a:p>
                    <a:p>
                      <a:pPr marL="0" indent="0">
                        <a:buNone/>
                      </a:pPr>
                      <a:r>
                        <a:rPr lang="en-US" sz="2400" dirty="0" smtClean="0">
                          <a:latin typeface="Bookman Old Style" pitchFamily="18" charset="0"/>
                        </a:rPr>
                        <a:t>		m is size of hash table</a:t>
                      </a:r>
                    </a:p>
                    <a:p>
                      <a:pPr marL="0" indent="0">
                        <a:buNone/>
                      </a:pPr>
                      <a:r>
                        <a:rPr lang="en-US" sz="2400" dirty="0" smtClean="0">
                          <a:latin typeface="Bookman Old Style" pitchFamily="18" charset="0"/>
                        </a:rPr>
                        <a:t>		h’(k)=k mod m is basic hash function</a:t>
                      </a:r>
                    </a:p>
                    <a:p>
                      <a:pPr marL="0" indent="0">
                        <a:buNone/>
                      </a:pPr>
                      <a:r>
                        <a:rPr lang="en-US" sz="2400" dirty="0" smtClean="0">
                          <a:latin typeface="Bookman Old Style" pitchFamily="18" charset="0"/>
                        </a:rPr>
                        <a:t>		i is </a:t>
                      </a:r>
                      <a:r>
                        <a:rPr lang="en-US" sz="2400" dirty="0" err="1" smtClean="0">
                          <a:latin typeface="Bookman Old Style" pitchFamily="18" charset="0"/>
                        </a:rPr>
                        <a:t>prob</a:t>
                      </a:r>
                      <a:r>
                        <a:rPr lang="en-US" sz="2400" dirty="0" smtClean="0">
                          <a:latin typeface="Bookman Old Style" pitchFamily="18" charset="0"/>
                        </a:rPr>
                        <a:t> no. </a:t>
                      </a:r>
                    </a:p>
                    <a:p>
                      <a:pPr marL="0" indent="0">
                        <a:buNone/>
                      </a:pPr>
                      <a:r>
                        <a:rPr lang="en-US" sz="2400" dirty="0" smtClean="0">
                          <a:latin typeface="Bookman Old Style" pitchFamily="18" charset="0"/>
                        </a:rPr>
                        <a:t>c1 and c2 is constant</a:t>
                      </a:r>
                    </a:p>
                    <a:p>
                      <a:endParaRPr lang="en-US" dirty="0"/>
                    </a:p>
                  </a:txBody>
                  <a:tcPr/>
                </a:tc>
              </a:tr>
            </a:tbl>
          </a:graphicData>
        </a:graphic>
      </p:graphicFrame>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67</a:t>
            </a:fld>
            <a:endParaRPr lang="en-US"/>
          </a:p>
        </p:txBody>
      </p:sp>
    </p:spTree>
    <p:extLst>
      <p:ext uri="{BB962C8B-B14F-4D97-AF65-F5344CB8AC3E}">
        <p14:creationId xmlns:p14="http://schemas.microsoft.com/office/powerpoint/2010/main" val="25173979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b="1" dirty="0" smtClean="0">
              <a:solidFill>
                <a:srgbClr val="FF0000"/>
              </a:solidFill>
              <a:latin typeface="Bookman Old Style" pitchFamily="18" charset="0"/>
            </a:endParaRPr>
          </a:p>
          <a:p>
            <a:pPr marL="0" indent="0">
              <a:buNone/>
            </a:pPr>
            <a:endParaRPr lang="en-US" sz="2800" b="1" dirty="0" smtClean="0">
              <a:solidFill>
                <a:srgbClr val="FF0000"/>
              </a:solidFill>
              <a:latin typeface="Bookman Old Style" pitchFamily="18" charset="0"/>
            </a:endParaRPr>
          </a:p>
          <a:p>
            <a:pPr marL="0" indent="0">
              <a:buNone/>
            </a:pPr>
            <a:endParaRPr lang="en-US" sz="2800" b="1" dirty="0">
              <a:solidFill>
                <a:srgbClr val="FF0000"/>
              </a:solidFill>
              <a:latin typeface="Bookman Old Style" pitchFamily="18" charset="0"/>
            </a:endParaRPr>
          </a:p>
          <a:p>
            <a:pPr marL="0" indent="0">
              <a:buNone/>
            </a:pPr>
            <a:endParaRPr lang="en-US" sz="2800" b="1" smtClean="0">
              <a:solidFill>
                <a:srgbClr val="FF0000"/>
              </a:solidFill>
              <a:latin typeface="Bookman Old Style" pitchFamily="18" charset="0"/>
            </a:endParaRPr>
          </a:p>
          <a:p>
            <a:pPr marL="0" indent="0">
              <a:buNone/>
            </a:pPr>
            <a:r>
              <a:rPr lang="en-US" sz="2800" b="1" smtClean="0">
                <a:solidFill>
                  <a:srgbClr val="FF0000"/>
                </a:solidFill>
                <a:latin typeface="Bookman Old Style" pitchFamily="18" charset="0"/>
              </a:rPr>
              <a:t>Q1</a:t>
            </a:r>
            <a:r>
              <a:rPr lang="en-US" sz="2800" b="1" dirty="0" smtClean="0">
                <a:solidFill>
                  <a:srgbClr val="FF0000"/>
                </a:solidFill>
                <a:latin typeface="Bookman Old Style" pitchFamily="18" charset="0"/>
              </a:rPr>
              <a:t>. Insert keys i.e. 76, 26, 37, 5, 9, 21, 65, 85 into hash table of size m=11 using quadratic probing with the primary hash function h’(k)=k mod m and c1=1 and c2=3 respectively.</a:t>
            </a:r>
            <a:endParaRPr lang="en-US" sz="2800" b="1" dirty="0">
              <a:solidFill>
                <a:srgbClr val="FF0000"/>
              </a:solidFill>
              <a:latin typeface="Bookman Old Style" pitchFamily="18" charset="0"/>
            </a:endParaRPr>
          </a:p>
          <a:p>
            <a:pPr marL="0" indent="0">
              <a:buNone/>
            </a:pPr>
            <a:endParaRPr lang="en-US" sz="2800" b="1" dirty="0">
              <a:latin typeface="Bookman Old Style" pitchFamily="18" charset="0"/>
            </a:endParaRPr>
          </a:p>
          <a:p>
            <a:pPr marL="0" indent="0">
              <a:buNone/>
            </a:pPr>
            <a:r>
              <a:rPr lang="en-US" sz="2800" b="1" dirty="0">
                <a:latin typeface="Bookman Old Style" pitchFamily="18" charset="0"/>
              </a:rPr>
              <a:t>Solution:</a:t>
            </a: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68</a:t>
            </a:fld>
            <a:endParaRPr lang="en-US"/>
          </a:p>
        </p:txBody>
      </p:sp>
    </p:spTree>
    <p:extLst>
      <p:ext uri="{BB962C8B-B14F-4D97-AF65-F5344CB8AC3E}">
        <p14:creationId xmlns:p14="http://schemas.microsoft.com/office/powerpoint/2010/main" val="34711233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210036"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69</a:t>
            </a:fld>
            <a:endParaRPr lang="en-US"/>
          </a:p>
        </p:txBody>
      </p:sp>
    </p:spTree>
    <p:extLst>
      <p:ext uri="{BB962C8B-B14F-4D97-AF65-F5344CB8AC3E}">
        <p14:creationId xmlns:p14="http://schemas.microsoft.com/office/powerpoint/2010/main" val="1360975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685800"/>
            <a:ext cx="7696200" cy="37338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7</a:t>
            </a:fld>
            <a:endParaRPr lang="en-US"/>
          </a:p>
        </p:txBody>
      </p:sp>
    </p:spTree>
    <p:extLst>
      <p:ext uri="{BB962C8B-B14F-4D97-AF65-F5344CB8AC3E}">
        <p14:creationId xmlns:p14="http://schemas.microsoft.com/office/powerpoint/2010/main" val="2224354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5169" y="0"/>
            <a:ext cx="8193662" cy="68580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70</a:t>
            </a:fld>
            <a:endParaRPr lang="en-US"/>
          </a:p>
        </p:txBody>
      </p:sp>
    </p:spTree>
    <p:extLst>
      <p:ext uri="{BB962C8B-B14F-4D97-AF65-F5344CB8AC3E}">
        <p14:creationId xmlns:p14="http://schemas.microsoft.com/office/powerpoint/2010/main" val="1861159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59216" y="0"/>
            <a:ext cx="6825568"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71</a:t>
            </a:fld>
            <a:endParaRPr lang="en-US"/>
          </a:p>
        </p:txBody>
      </p:sp>
    </p:spTree>
    <p:extLst>
      <p:ext uri="{BB962C8B-B14F-4D97-AF65-F5344CB8AC3E}">
        <p14:creationId xmlns:p14="http://schemas.microsoft.com/office/powerpoint/2010/main" val="1341106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4986" y="0"/>
            <a:ext cx="7434028"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72</a:t>
            </a:fld>
            <a:endParaRPr lang="en-US"/>
          </a:p>
        </p:txBody>
      </p:sp>
    </p:spTree>
    <p:extLst>
      <p:ext uri="{BB962C8B-B14F-4D97-AF65-F5344CB8AC3E}">
        <p14:creationId xmlns:p14="http://schemas.microsoft.com/office/powerpoint/2010/main" val="1341106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4294" y="0"/>
            <a:ext cx="7875411"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73</a:t>
            </a:fld>
            <a:endParaRPr lang="en-US"/>
          </a:p>
        </p:txBody>
      </p:sp>
    </p:spTree>
    <p:extLst>
      <p:ext uri="{BB962C8B-B14F-4D97-AF65-F5344CB8AC3E}">
        <p14:creationId xmlns:p14="http://schemas.microsoft.com/office/powerpoint/2010/main" val="1341106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7513" y="0"/>
            <a:ext cx="7568974"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74</a:t>
            </a:fld>
            <a:endParaRPr lang="en-US"/>
          </a:p>
        </p:txBody>
      </p:sp>
    </p:spTree>
    <p:extLst>
      <p:ext uri="{BB962C8B-B14F-4D97-AF65-F5344CB8AC3E}">
        <p14:creationId xmlns:p14="http://schemas.microsoft.com/office/powerpoint/2010/main" val="13411067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2428" y="0"/>
            <a:ext cx="7459143" cy="6858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EFA6E869-1081-411C-AE09-8F3422A5DF0F}" type="slidenum">
              <a:rPr lang="en-US" smtClean="0"/>
              <a:t>75</a:t>
            </a:fld>
            <a:endParaRPr lang="en-US"/>
          </a:p>
        </p:txBody>
      </p:sp>
    </p:spTree>
    <p:extLst>
      <p:ext uri="{BB962C8B-B14F-4D97-AF65-F5344CB8AC3E}">
        <p14:creationId xmlns:p14="http://schemas.microsoft.com/office/powerpoint/2010/main" val="13411067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indent="0">
              <a:buNone/>
            </a:pPr>
            <a:endParaRPr lang="en-US" sz="2800" b="1" dirty="0" smtClean="0">
              <a:solidFill>
                <a:srgbClr val="FF0000"/>
              </a:solidFill>
              <a:latin typeface="Bookman Old Style" pitchFamily="18" charset="0"/>
            </a:endParaRPr>
          </a:p>
          <a:p>
            <a:pPr marL="0" indent="0">
              <a:buNone/>
            </a:pPr>
            <a:endParaRPr lang="en-US" sz="2800" b="1" dirty="0">
              <a:solidFill>
                <a:srgbClr val="FF0000"/>
              </a:solidFill>
              <a:latin typeface="Bookman Old Style" pitchFamily="18" charset="0"/>
            </a:endParaRPr>
          </a:p>
          <a:p>
            <a:pPr marL="0" indent="0" algn="ctr">
              <a:buNone/>
            </a:pPr>
            <a:r>
              <a:rPr lang="en-US" sz="2800" b="1" dirty="0">
                <a:latin typeface="Bookman Old Style" pitchFamily="18" charset="0"/>
              </a:rPr>
              <a:t>Do this question by </a:t>
            </a:r>
            <a:r>
              <a:rPr lang="en-US" sz="2800" b="1" dirty="0" smtClean="0">
                <a:latin typeface="Bookman Old Style" pitchFamily="18" charset="0"/>
              </a:rPr>
              <a:t>yourself.</a:t>
            </a:r>
            <a:endParaRPr lang="en-US" sz="2800" b="1" dirty="0">
              <a:latin typeface="Bookman Old Style" pitchFamily="18" charset="0"/>
            </a:endParaRPr>
          </a:p>
          <a:p>
            <a:pPr marL="0" indent="0">
              <a:buNone/>
            </a:pPr>
            <a:endParaRPr lang="en-US" sz="2800" b="1" dirty="0" smtClean="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Q2</a:t>
            </a:r>
            <a:r>
              <a:rPr lang="en-US" sz="2800" b="1" dirty="0">
                <a:solidFill>
                  <a:srgbClr val="FF0000"/>
                </a:solidFill>
                <a:latin typeface="Bookman Old Style" pitchFamily="18" charset="0"/>
              </a:rPr>
              <a:t>. Let us consider a hash function h’(k)=k mod m where m=7 and sequence of keys as 50, 700, 76, 85, 92, 73, 101. Now store the keys using </a:t>
            </a:r>
            <a:r>
              <a:rPr lang="en-US" sz="2800" b="1" dirty="0" smtClean="0">
                <a:solidFill>
                  <a:srgbClr val="FF0000"/>
                </a:solidFill>
                <a:latin typeface="Bookman Old Style" pitchFamily="18" charset="0"/>
              </a:rPr>
              <a:t>quadratic </a:t>
            </a:r>
            <a:r>
              <a:rPr lang="en-US" sz="2800" b="1" dirty="0">
                <a:solidFill>
                  <a:srgbClr val="FF0000"/>
                </a:solidFill>
                <a:latin typeface="Bookman Old Style" pitchFamily="18" charset="0"/>
              </a:rPr>
              <a:t>probing </a:t>
            </a:r>
            <a:r>
              <a:rPr lang="en-US" sz="2800" b="1" dirty="0" smtClean="0">
                <a:solidFill>
                  <a:srgbClr val="FF0000"/>
                </a:solidFill>
                <a:latin typeface="Bookman Old Style" pitchFamily="18" charset="0"/>
              </a:rPr>
              <a:t>method where, </a:t>
            </a:r>
            <a:r>
              <a:rPr lang="en-US" sz="2800" b="1" dirty="0">
                <a:solidFill>
                  <a:srgbClr val="FF0000"/>
                </a:solidFill>
                <a:latin typeface="Bookman Old Style" pitchFamily="18" charset="0"/>
              </a:rPr>
              <a:t>c1=1 and c2=3 respectively.</a:t>
            </a:r>
          </a:p>
          <a:p>
            <a:pPr marL="0" indent="0">
              <a:buNone/>
            </a:pPr>
            <a:endParaRPr lang="en-US" sz="2800" b="1" dirty="0" smtClean="0">
              <a:latin typeface="Bookman Old Style" pitchFamily="18" charset="0"/>
            </a:endParaRPr>
          </a:p>
          <a:p>
            <a:pPr marL="0" indent="0">
              <a:buNone/>
            </a:pPr>
            <a:r>
              <a:rPr lang="en-US" sz="2800" b="1" dirty="0" smtClean="0">
                <a:latin typeface="Bookman Old Style" pitchFamily="18" charset="0"/>
              </a:rPr>
              <a:t>Solution</a:t>
            </a:r>
            <a:r>
              <a:rPr lang="en-US" sz="2800" b="1" dirty="0">
                <a:latin typeface="Bookman Old Style" pitchFamily="18" charset="0"/>
              </a:rPr>
              <a:t>:</a:t>
            </a:r>
          </a:p>
          <a:p>
            <a:pPr marL="0" indent="0">
              <a:buNone/>
            </a:pPr>
            <a:endParaRPr lang="en-US" sz="2800" dirty="0" smtClean="0"/>
          </a:p>
          <a:p>
            <a:pPr marL="0" indent="0">
              <a:buNone/>
            </a:pPr>
            <a:endParaRPr lang="en-US" sz="2800" dirty="0"/>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76</a:t>
            </a:fld>
            <a:endParaRPr lang="en-US"/>
          </a:p>
        </p:txBody>
      </p:sp>
    </p:spTree>
    <p:extLst>
      <p:ext uri="{BB962C8B-B14F-4D97-AF65-F5344CB8AC3E}">
        <p14:creationId xmlns:p14="http://schemas.microsoft.com/office/powerpoint/2010/main" val="3275509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numCol="2">
            <a:normAutofit/>
          </a:bodyPr>
          <a:lstStyle/>
          <a:p>
            <a:pPr marL="0" indent="0">
              <a:buNone/>
            </a:pPr>
            <a:r>
              <a:rPr lang="en-US" sz="1800" b="1" dirty="0">
                <a:solidFill>
                  <a:srgbClr val="FF0000"/>
                </a:solidFill>
              </a:rPr>
              <a:t>//</a:t>
            </a:r>
            <a:r>
              <a:rPr lang="en-US" sz="1800" b="1" dirty="0" smtClean="0">
                <a:solidFill>
                  <a:srgbClr val="00B050"/>
                </a:solidFill>
              </a:rPr>
              <a:t>Method2: </a:t>
            </a:r>
            <a:r>
              <a:rPr lang="en-US" sz="1800" b="1" dirty="0">
                <a:solidFill>
                  <a:srgbClr val="FF0000"/>
                </a:solidFill>
              </a:rPr>
              <a:t>sequential search program </a:t>
            </a:r>
            <a:r>
              <a:rPr lang="en-US" sz="1800" b="1" dirty="0" smtClean="0">
                <a:solidFill>
                  <a:srgbClr val="FF0000"/>
                </a:solidFill>
              </a:rPr>
              <a:t>using for loop with function. (seq.cpp</a:t>
            </a:r>
            <a:r>
              <a:rPr lang="en-US" sz="1800" dirty="0">
                <a:solidFill>
                  <a:srgbClr val="FF0000"/>
                </a:solidFill>
              </a:rPr>
              <a:t>)</a:t>
            </a:r>
          </a:p>
          <a:p>
            <a:pPr marL="0" indent="0">
              <a:buNone/>
            </a:pPr>
            <a:r>
              <a:rPr lang="en-US" sz="1800" dirty="0"/>
              <a:t>#include &lt;</a:t>
            </a:r>
            <a:r>
              <a:rPr lang="en-US" sz="1800" dirty="0" err="1"/>
              <a:t>stdio.h</a:t>
            </a:r>
            <a:r>
              <a:rPr lang="en-US" sz="1800" dirty="0"/>
              <a:t>&gt;</a:t>
            </a:r>
          </a:p>
          <a:p>
            <a:pPr marL="0" indent="0">
              <a:buNone/>
            </a:pPr>
            <a:r>
              <a:rPr lang="en-US" sz="1800" dirty="0"/>
              <a:t>#include &lt;</a:t>
            </a:r>
            <a:r>
              <a:rPr lang="en-US" sz="1800" dirty="0" err="1"/>
              <a:t>conio.h</a:t>
            </a:r>
            <a:r>
              <a:rPr lang="en-US" sz="1800" dirty="0"/>
              <a:t>&gt;</a:t>
            </a:r>
          </a:p>
          <a:p>
            <a:pPr marL="0" indent="0">
              <a:buNone/>
            </a:pPr>
            <a:r>
              <a:rPr lang="en-US" sz="1800" dirty="0" err="1" smtClean="0"/>
              <a:t>int</a:t>
            </a:r>
            <a:r>
              <a:rPr lang="en-US" sz="1800" dirty="0" smtClean="0"/>
              <a:t> </a:t>
            </a:r>
            <a:r>
              <a:rPr lang="en-US" sz="1800" dirty="0" err="1"/>
              <a:t>seq_search</a:t>
            </a:r>
            <a:r>
              <a:rPr lang="en-US" sz="1800" dirty="0"/>
              <a:t>(</a:t>
            </a:r>
            <a:r>
              <a:rPr lang="en-US" sz="1800" dirty="0" err="1"/>
              <a:t>int</a:t>
            </a:r>
            <a:r>
              <a:rPr lang="en-US" sz="1800" dirty="0"/>
              <a:t> key, </a:t>
            </a:r>
            <a:r>
              <a:rPr lang="en-US" sz="1800" dirty="0" err="1"/>
              <a:t>int</a:t>
            </a:r>
            <a:r>
              <a:rPr lang="en-US" sz="1800" dirty="0"/>
              <a:t> a[], </a:t>
            </a:r>
            <a:r>
              <a:rPr lang="en-US" sz="1800" dirty="0" err="1"/>
              <a:t>int</a:t>
            </a:r>
            <a:r>
              <a:rPr lang="en-US" sz="1800" dirty="0"/>
              <a:t> n)</a:t>
            </a:r>
          </a:p>
          <a:p>
            <a:pPr marL="0" indent="0">
              <a:buNone/>
            </a:pPr>
            <a:r>
              <a:rPr lang="en-US" sz="1800" dirty="0"/>
              <a:t>{</a:t>
            </a:r>
          </a:p>
          <a:p>
            <a:pPr marL="0" indent="0">
              <a:buNone/>
            </a:pPr>
            <a:r>
              <a:rPr lang="en-US" sz="1800" dirty="0"/>
              <a:t>    </a:t>
            </a:r>
            <a:r>
              <a:rPr lang="en-US" sz="1800" dirty="0" err="1"/>
              <a:t>int</a:t>
            </a:r>
            <a:r>
              <a:rPr lang="en-US" sz="1800" dirty="0"/>
              <a:t> i;</a:t>
            </a:r>
          </a:p>
          <a:p>
            <a:pPr marL="0" indent="0">
              <a:buNone/>
            </a:pPr>
            <a:r>
              <a:rPr lang="en-US" sz="1800" dirty="0"/>
              <a:t>    for (i = 0; i &lt; n; i++)</a:t>
            </a:r>
          </a:p>
          <a:p>
            <a:pPr marL="0" indent="0">
              <a:buNone/>
            </a:pPr>
            <a:r>
              <a:rPr lang="en-US" sz="1800" dirty="0"/>
              <a:t>    {</a:t>
            </a:r>
          </a:p>
          <a:p>
            <a:pPr marL="0" indent="0">
              <a:buNone/>
            </a:pPr>
            <a:r>
              <a:rPr lang="en-US" sz="1800" dirty="0"/>
              <a:t>	if(a[i] == key)</a:t>
            </a:r>
          </a:p>
          <a:p>
            <a:pPr marL="0" indent="0">
              <a:buNone/>
            </a:pPr>
            <a:r>
              <a:rPr lang="en-US" sz="1800" dirty="0"/>
              <a:t>	return i+1;</a:t>
            </a:r>
          </a:p>
          <a:p>
            <a:pPr marL="0" indent="0">
              <a:buNone/>
            </a:pPr>
            <a:r>
              <a:rPr lang="en-US" sz="1800" dirty="0"/>
              <a:t>    }</a:t>
            </a:r>
          </a:p>
          <a:p>
            <a:pPr marL="0" indent="0">
              <a:buNone/>
            </a:pPr>
            <a:r>
              <a:rPr lang="en-US" sz="1800" dirty="0"/>
              <a:t>    return 0;</a:t>
            </a:r>
          </a:p>
          <a:p>
            <a:pPr marL="0" indent="0">
              <a:buNone/>
            </a:pPr>
            <a:r>
              <a:rPr lang="en-US" sz="1800" dirty="0"/>
              <a:t>}</a:t>
            </a:r>
          </a:p>
          <a:p>
            <a:pPr marL="0" indent="0">
              <a:buNone/>
            </a:pPr>
            <a:endParaRPr lang="en-US" sz="1800" dirty="0"/>
          </a:p>
          <a:p>
            <a:pPr marL="0" indent="0">
              <a:buNone/>
            </a:pPr>
            <a:r>
              <a:rPr lang="en-US" sz="1800" dirty="0"/>
              <a:t>void main()</a:t>
            </a:r>
          </a:p>
          <a:p>
            <a:pPr marL="0" indent="0">
              <a:buNone/>
            </a:pPr>
            <a:r>
              <a:rPr lang="en-US" sz="1800" dirty="0"/>
              <a:t>{</a:t>
            </a:r>
          </a:p>
          <a:p>
            <a:pPr marL="0" indent="0">
              <a:buNone/>
            </a:pPr>
            <a:r>
              <a:rPr lang="en-US" sz="1800" dirty="0"/>
              <a:t>    </a:t>
            </a:r>
            <a:r>
              <a:rPr lang="en-US" sz="1800" dirty="0" err="1"/>
              <a:t>int</a:t>
            </a:r>
            <a:r>
              <a:rPr lang="en-US" sz="1800" dirty="0"/>
              <a:t> i, n, key, </a:t>
            </a:r>
            <a:r>
              <a:rPr lang="en-US" sz="1800" dirty="0" err="1"/>
              <a:t>pos</a:t>
            </a:r>
            <a:r>
              <a:rPr lang="en-US" sz="1800" dirty="0"/>
              <a:t>, a[20];</a:t>
            </a:r>
          </a:p>
          <a:p>
            <a:pPr marL="0" indent="0">
              <a:buNone/>
            </a:pPr>
            <a:r>
              <a:rPr lang="en-US" sz="1800" dirty="0"/>
              <a:t>    </a:t>
            </a:r>
            <a:r>
              <a:rPr lang="en-US" sz="1800" dirty="0" err="1"/>
              <a:t>clrscr</a:t>
            </a:r>
            <a:r>
              <a:rPr lang="en-US" sz="1800" dirty="0"/>
              <a:t>();</a:t>
            </a:r>
          </a:p>
          <a:p>
            <a:pPr marL="0" indent="0">
              <a:buNone/>
            </a:pPr>
            <a:r>
              <a:rPr lang="en-US" sz="1800" dirty="0"/>
              <a:t>    </a:t>
            </a:r>
            <a:r>
              <a:rPr lang="en-US" sz="1800" dirty="0" err="1"/>
              <a:t>printf</a:t>
            </a:r>
            <a:r>
              <a:rPr lang="en-US" sz="1800" dirty="0"/>
              <a:t>("enter the total number of data you want to enter:\n");</a:t>
            </a:r>
          </a:p>
          <a:p>
            <a:pPr marL="0" indent="0">
              <a:buNone/>
            </a:pPr>
            <a:r>
              <a:rPr lang="en-US" sz="1800" dirty="0"/>
              <a:t>    </a:t>
            </a:r>
            <a:r>
              <a:rPr lang="en-US" sz="1800" dirty="0" err="1"/>
              <a:t>scanf</a:t>
            </a:r>
            <a:r>
              <a:rPr lang="en-US" sz="1800" dirty="0"/>
              <a:t>("%d", &amp; n);</a:t>
            </a:r>
          </a:p>
          <a:p>
            <a:pPr marL="0" indent="0">
              <a:buNone/>
            </a:pPr>
            <a:r>
              <a:rPr lang="en-US" sz="1800" dirty="0"/>
              <a:t>    for (i = 0; i &lt; n; i++)</a:t>
            </a:r>
          </a:p>
          <a:p>
            <a:pPr marL="0" indent="0">
              <a:buNone/>
            </a:pPr>
            <a:r>
              <a:rPr lang="en-US" sz="1800" dirty="0"/>
              <a:t>    {</a:t>
            </a:r>
          </a:p>
          <a:p>
            <a:pPr marL="0" indent="0">
              <a:buNone/>
            </a:pPr>
            <a:r>
              <a:rPr lang="en-US" sz="1800" dirty="0"/>
              <a:t>	</a:t>
            </a:r>
            <a:r>
              <a:rPr lang="en-US" sz="1800" dirty="0" err="1"/>
              <a:t>printf</a:t>
            </a:r>
            <a:r>
              <a:rPr lang="en-US" sz="1800" dirty="0"/>
              <a:t>("%d. Enter a data:",i+1);</a:t>
            </a:r>
          </a:p>
          <a:p>
            <a:pPr marL="0" indent="0">
              <a:buNone/>
            </a:pPr>
            <a:r>
              <a:rPr lang="en-US" sz="1800" dirty="0"/>
              <a:t>	</a:t>
            </a:r>
            <a:r>
              <a:rPr lang="en-US" sz="1800" dirty="0" err="1"/>
              <a:t>scanf</a:t>
            </a:r>
            <a:r>
              <a:rPr lang="en-US" sz="1800" dirty="0"/>
              <a:t>("%d", &amp;a[i]);</a:t>
            </a:r>
          </a:p>
          <a:p>
            <a:pPr marL="0" indent="0">
              <a:buNone/>
            </a:pPr>
            <a:r>
              <a:rPr lang="en-US" sz="1800" dirty="0"/>
              <a:t>    }</a:t>
            </a:r>
          </a:p>
          <a:p>
            <a:pPr marL="0" indent="0">
              <a:buNone/>
            </a:pPr>
            <a:r>
              <a:rPr lang="en-US" sz="1800" dirty="0"/>
              <a:t>    </a:t>
            </a:r>
            <a:r>
              <a:rPr lang="en-US" sz="1800" dirty="0" err="1"/>
              <a:t>printf</a:t>
            </a:r>
            <a:r>
              <a:rPr lang="en-US" sz="1800" dirty="0"/>
              <a:t>("Enter the data/item to be searched:");</a:t>
            </a:r>
          </a:p>
          <a:p>
            <a:pPr marL="0" indent="0">
              <a:buNone/>
            </a:pPr>
            <a:r>
              <a:rPr lang="en-US" sz="1800" dirty="0"/>
              <a:t>    </a:t>
            </a:r>
            <a:r>
              <a:rPr lang="en-US" sz="1800" dirty="0" err="1"/>
              <a:t>scanf</a:t>
            </a:r>
            <a:r>
              <a:rPr lang="en-US" sz="1800" dirty="0"/>
              <a:t>("%d", &amp;key);</a:t>
            </a:r>
          </a:p>
          <a:p>
            <a:pPr marL="0" indent="0">
              <a:buNone/>
            </a:pPr>
            <a:endParaRPr lang="en-US" sz="1800" dirty="0"/>
          </a:p>
          <a:p>
            <a:pPr marL="0" indent="0">
              <a:buNone/>
            </a:pPr>
            <a:r>
              <a:rPr lang="en-US" sz="1800" dirty="0"/>
              <a:t>    </a:t>
            </a:r>
            <a:r>
              <a:rPr lang="en-US" sz="1800" dirty="0" err="1"/>
              <a:t>pos</a:t>
            </a:r>
            <a:r>
              <a:rPr lang="en-US" sz="1800" dirty="0"/>
              <a:t> = </a:t>
            </a:r>
            <a:r>
              <a:rPr lang="en-US" sz="1800" dirty="0" err="1"/>
              <a:t>seq_search</a:t>
            </a:r>
            <a:r>
              <a:rPr lang="en-US" sz="1800" dirty="0"/>
              <a:t>(key, a, n);</a:t>
            </a:r>
          </a:p>
          <a:p>
            <a:pPr marL="0" indent="0">
              <a:buNone/>
            </a:pPr>
            <a:r>
              <a:rPr lang="en-US" sz="1800" dirty="0"/>
              <a:t>    if (</a:t>
            </a:r>
            <a:r>
              <a:rPr lang="en-US" sz="1800" dirty="0" err="1"/>
              <a:t>pos</a:t>
            </a:r>
            <a:r>
              <a:rPr lang="en-US" sz="1800" dirty="0"/>
              <a:t> == 0)</a:t>
            </a:r>
          </a:p>
          <a:p>
            <a:pPr marL="0" indent="0">
              <a:buNone/>
            </a:pPr>
            <a:r>
              <a:rPr lang="en-US" sz="1800" dirty="0"/>
              <a:t>	</a:t>
            </a:r>
            <a:r>
              <a:rPr lang="en-US" sz="1800" dirty="0" err="1"/>
              <a:t>printf</a:t>
            </a:r>
            <a:r>
              <a:rPr lang="en-US" sz="1800" dirty="0"/>
              <a:t>("Search </a:t>
            </a:r>
            <a:r>
              <a:rPr lang="en-US" sz="1800" dirty="0" err="1"/>
              <a:t>unscccessful</a:t>
            </a:r>
            <a:r>
              <a:rPr lang="en-US" sz="1800" dirty="0"/>
              <a:t>");</a:t>
            </a:r>
          </a:p>
          <a:p>
            <a:pPr marL="0" indent="0">
              <a:buNone/>
            </a:pPr>
            <a:r>
              <a:rPr lang="en-US" sz="1800" dirty="0"/>
              <a:t>    else</a:t>
            </a:r>
          </a:p>
          <a:p>
            <a:pPr marL="0" indent="0">
              <a:buNone/>
            </a:pPr>
            <a:r>
              <a:rPr lang="en-US" sz="1800" dirty="0"/>
              <a:t>	</a:t>
            </a:r>
            <a:r>
              <a:rPr lang="en-US" sz="1800" dirty="0" err="1"/>
              <a:t>printf</a:t>
            </a:r>
            <a:r>
              <a:rPr lang="en-US" sz="1800" dirty="0"/>
              <a:t>("key found at position %d in the size of array %d", </a:t>
            </a:r>
            <a:r>
              <a:rPr lang="en-US" sz="1800" dirty="0" err="1"/>
              <a:t>pos,n</a:t>
            </a:r>
            <a:r>
              <a:rPr lang="en-US" sz="1800" dirty="0"/>
              <a:t>);</a:t>
            </a:r>
          </a:p>
          <a:p>
            <a:pPr marL="0" indent="0">
              <a:buNone/>
            </a:pPr>
            <a:r>
              <a:rPr lang="en-US" sz="1800" dirty="0"/>
              <a:t>	</a:t>
            </a:r>
            <a:r>
              <a:rPr lang="en-US" sz="1800" dirty="0" err="1"/>
              <a:t>getch</a:t>
            </a:r>
            <a:r>
              <a:rPr lang="en-US" sz="1800" dirty="0"/>
              <a:t>();</a:t>
            </a:r>
          </a:p>
          <a:p>
            <a:pPr marL="0" indent="0">
              <a:buNone/>
            </a:pPr>
            <a:r>
              <a:rPr lang="en-US" sz="1800" dirty="0"/>
              <a:t>}</a:t>
            </a: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8</a:t>
            </a:fld>
            <a:endParaRPr lang="en-US"/>
          </a:p>
        </p:txBody>
      </p:sp>
    </p:spTree>
    <p:extLst>
      <p:ext uri="{BB962C8B-B14F-4D97-AF65-F5344CB8AC3E}">
        <p14:creationId xmlns:p14="http://schemas.microsoft.com/office/powerpoint/2010/main" val="2224354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685800"/>
            <a:ext cx="7755793" cy="38862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EFA6E869-1081-411C-AE09-8F3422A5DF0F}" type="slidenum">
              <a:rPr lang="en-US" smtClean="0"/>
              <a:t>9</a:t>
            </a:fld>
            <a:endParaRPr lang="en-US"/>
          </a:p>
        </p:txBody>
      </p:sp>
    </p:spTree>
    <p:extLst>
      <p:ext uri="{BB962C8B-B14F-4D97-AF65-F5344CB8AC3E}">
        <p14:creationId xmlns:p14="http://schemas.microsoft.com/office/powerpoint/2010/main" val="2224354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3608</TotalTime>
  <Words>2498</Words>
  <Application>Microsoft Office PowerPoint</Application>
  <PresentationFormat>On-screen Show (4:3)</PresentationFormat>
  <Paragraphs>692</Paragraphs>
  <Slides>76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Bookman Old Style</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suraj</dc:creator>
  <cp:lastModifiedBy>Acer</cp:lastModifiedBy>
  <cp:revision>193</cp:revision>
  <dcterms:created xsi:type="dcterms:W3CDTF">2014-02-23T06:44:59Z</dcterms:created>
  <dcterms:modified xsi:type="dcterms:W3CDTF">2021-11-20T02:22:55Z</dcterms:modified>
</cp:coreProperties>
</file>